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4" r:id="rId3"/>
    <p:sldId id="293" r:id="rId4"/>
    <p:sldId id="294" r:id="rId5"/>
    <p:sldId id="295" r:id="rId6"/>
    <p:sldId id="289" r:id="rId7"/>
    <p:sldId id="292" r:id="rId8"/>
    <p:sldId id="290" r:id="rId9"/>
    <p:sldId id="296" r:id="rId10"/>
    <p:sldId id="291" r:id="rId11"/>
    <p:sldId id="297" r:id="rId12"/>
    <p:sldId id="298" r:id="rId13"/>
    <p:sldId id="299" r:id="rId14"/>
    <p:sldId id="288"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8E92"/>
    <a:srgbClr val="EAE6E9"/>
    <a:srgbClr val="F6C65D"/>
    <a:srgbClr val="78BAA8"/>
    <a:srgbClr val="78B4A8"/>
    <a:srgbClr val="F6C667"/>
    <a:srgbClr val="78B1A8"/>
    <a:srgbClr val="5AB290"/>
    <a:srgbClr val="78B1A7"/>
    <a:srgbClr val="B5CD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9" autoAdjust="0"/>
    <p:restoredTop sz="94701"/>
  </p:normalViewPr>
  <p:slideViewPr>
    <p:cSldViewPr snapToGrid="0" snapToObjects="1">
      <p:cViewPr>
        <p:scale>
          <a:sx n="108" d="100"/>
          <a:sy n="108" d="100"/>
        </p:scale>
        <p:origin x="1314" y="7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248AF-11C2-3F48-B760-A312A468C7D2}"/>
              </a:ext>
            </a:extLst>
          </p:cNvPr>
          <p:cNvSpPr>
            <a:spLocks noGrp="1"/>
          </p:cNvSpPr>
          <p:nvPr>
            <p:ph type="ctrTitle"/>
          </p:nvPr>
        </p:nvSpPr>
        <p:spPr>
          <a:xfrm>
            <a:off x="1524000" y="1122363"/>
            <a:ext cx="9144000" cy="2387600"/>
          </a:xfrm>
        </p:spPr>
        <p:txBody>
          <a:bodyPr anchor="b">
            <a:normAutofit/>
          </a:bodyPr>
          <a:lstStyle>
            <a:lvl1pPr algn="ctr">
              <a:defRPr sz="5500"/>
            </a:lvl1pPr>
          </a:lstStyle>
          <a:p>
            <a:r>
              <a:rPr lang="en-US" dirty="0"/>
              <a:t>Click to edit Master title style</a:t>
            </a:r>
          </a:p>
        </p:txBody>
      </p:sp>
      <p:sp>
        <p:nvSpPr>
          <p:cNvPr id="3" name="Subtitle 2">
            <a:extLst>
              <a:ext uri="{FF2B5EF4-FFF2-40B4-BE49-F238E27FC236}">
                <a16:creationId xmlns:a16="http://schemas.microsoft.com/office/drawing/2014/main" xmlns="" id="{63843AAC-AB2D-A448-BF1E-6022F98B3F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E4F794E-1E0C-044F-84EA-FFA49E9A247D}"/>
              </a:ext>
            </a:extLst>
          </p:cNvPr>
          <p:cNvSpPr>
            <a:spLocks noGrp="1"/>
          </p:cNvSpPr>
          <p:nvPr>
            <p:ph type="dt" sz="half" idx="10"/>
          </p:nvPr>
        </p:nvSpPr>
        <p:spPr/>
        <p:txBody>
          <a:bodyPr/>
          <a:lstStyle/>
          <a:p>
            <a:fld id="{EAF7B26B-4D7D-6E48-BE3E-A13628977CCC}" type="datetimeFigureOut">
              <a:rPr lang="en-US" smtClean="0"/>
              <a:t>4/1/2020</a:t>
            </a:fld>
            <a:endParaRPr lang="en-US" dirty="0"/>
          </a:p>
        </p:txBody>
      </p:sp>
      <p:sp>
        <p:nvSpPr>
          <p:cNvPr id="5" name="Footer Placeholder 4">
            <a:extLst>
              <a:ext uri="{FF2B5EF4-FFF2-40B4-BE49-F238E27FC236}">
                <a16:creationId xmlns:a16="http://schemas.microsoft.com/office/drawing/2014/main" xmlns="" id="{F8BFE260-FDCA-3040-B538-1A7A9929D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4FF680-3B62-C145-9E57-A3686180A886}"/>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330247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FB71A25D-52B5-604B-9ABC-E5023526ABC1}"/>
              </a:ext>
            </a:extLst>
          </p:cNvPr>
          <p:cNvSpPr>
            <a:spLocks noGrp="1"/>
          </p:cNvSpPr>
          <p:nvPr>
            <p:ph type="dt" sz="half" idx="10"/>
          </p:nvPr>
        </p:nvSpPr>
        <p:spPr/>
        <p:txBody>
          <a:bodyPr/>
          <a:lstStyle/>
          <a:p>
            <a:fld id="{EAF7B26B-4D7D-6E48-BE3E-A13628977CCC}" type="datetimeFigureOut">
              <a:rPr lang="en-US" smtClean="0"/>
              <a:pPr/>
              <a:t>4/1/2020</a:t>
            </a:fld>
            <a:endParaRPr lang="en-US" dirty="0"/>
          </a:p>
        </p:txBody>
      </p:sp>
      <p:sp>
        <p:nvSpPr>
          <p:cNvPr id="4" name="Footer Placeholder 3">
            <a:extLst>
              <a:ext uri="{FF2B5EF4-FFF2-40B4-BE49-F238E27FC236}">
                <a16:creationId xmlns:a16="http://schemas.microsoft.com/office/drawing/2014/main" xmlns="" id="{BB84191E-12C7-3F4F-AD37-20988921A27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9C3FC43-CC8E-DD47-B96F-75C1DDBBF0B3}"/>
              </a:ext>
            </a:extLst>
          </p:cNvPr>
          <p:cNvSpPr>
            <a:spLocks noGrp="1"/>
          </p:cNvSpPr>
          <p:nvPr>
            <p:ph type="sldNum" sz="quarter" idx="12"/>
          </p:nvPr>
        </p:nvSpPr>
        <p:spPr/>
        <p:txBody>
          <a:bodyPr/>
          <a:lstStyle/>
          <a:p>
            <a:fld id="{31958B41-5635-E446-8515-D1B3706B9A50}" type="slidenum">
              <a:rPr lang="en-US" smtClean="0"/>
              <a:pPr/>
              <a:t>‹#›</a:t>
            </a:fld>
            <a:endParaRPr lang="en-US" dirty="0"/>
          </a:p>
        </p:txBody>
      </p:sp>
      <p:sp>
        <p:nvSpPr>
          <p:cNvPr id="6" name="Rectangle 5">
            <a:extLst>
              <a:ext uri="{FF2B5EF4-FFF2-40B4-BE49-F238E27FC236}">
                <a16:creationId xmlns:a16="http://schemas.microsoft.com/office/drawing/2014/main" xmlns="" id="{28773B85-B97B-A94C-8B09-519962E74112}"/>
              </a:ext>
            </a:extLst>
          </p:cNvPr>
          <p:cNvSpPr/>
          <p:nvPr userDrawn="1"/>
        </p:nvSpPr>
        <p:spPr>
          <a:xfrm>
            <a:off x="0" y="174734"/>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60E20379-F018-B842-8031-35EFA90DE3F2}"/>
              </a:ext>
            </a:extLst>
          </p:cNvPr>
          <p:cNvSpPr/>
          <p:nvPr userDrawn="1"/>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1EABA044-C295-7E43-808A-A699A912C2EE}"/>
              </a:ext>
            </a:extLst>
          </p:cNvPr>
          <p:cNvSpPr/>
          <p:nvPr userDrawn="1"/>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BBB916E5-6B2E-C143-8E72-F70626534367}"/>
              </a:ext>
            </a:extLst>
          </p:cNvPr>
          <p:cNvSpPr/>
          <p:nvPr userDrawn="1"/>
        </p:nvSpPr>
        <p:spPr>
          <a:xfrm>
            <a:off x="0" y="5173784"/>
            <a:ext cx="12192000" cy="146376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AB1C5866-6AD3-4449-A35C-C907C8E6A3B2}"/>
              </a:ext>
            </a:extLst>
          </p:cNvPr>
          <p:cNvSpPr txBox="1"/>
          <p:nvPr userDrawn="1"/>
        </p:nvSpPr>
        <p:spPr>
          <a:xfrm>
            <a:off x="1430215" y="1979209"/>
            <a:ext cx="7041662" cy="800219"/>
          </a:xfrm>
          <a:prstGeom prst="rect">
            <a:avLst/>
          </a:prstGeom>
          <a:noFill/>
        </p:spPr>
        <p:txBody>
          <a:bodyPr wrap="square" rtlCol="0">
            <a:spAutoFit/>
          </a:bodyPr>
          <a:lstStyle/>
          <a:p>
            <a:r>
              <a:rPr lang="en-US" sz="4600" dirty="0">
                <a:solidFill>
                  <a:schemeClr val="bg1"/>
                </a:solidFill>
                <a:latin typeface="Arial" panose="020B0604020202020204" pitchFamily="34" charset="0"/>
                <a:cs typeface="Arial" panose="020B0604020202020204" pitchFamily="34" charset="0"/>
              </a:rPr>
              <a:t>Title Slide 1</a:t>
            </a:r>
          </a:p>
        </p:txBody>
      </p:sp>
      <p:pic>
        <p:nvPicPr>
          <p:cNvPr id="11" name="Picture 10" descr="A close up of a sign&#10;&#10;Description automatically generated">
            <a:extLst>
              <a:ext uri="{FF2B5EF4-FFF2-40B4-BE49-F238E27FC236}">
                <a16:creationId xmlns:a16="http://schemas.microsoft.com/office/drawing/2014/main" xmlns="" id="{2E1656BA-4051-0C44-9FD1-B17C1E672341}"/>
              </a:ext>
            </a:extLst>
          </p:cNvPr>
          <p:cNvPicPr>
            <a:picLocks noChangeAspect="1"/>
          </p:cNvPicPr>
          <p:nvPr userDrawn="1"/>
        </p:nvPicPr>
        <p:blipFill>
          <a:blip r:embed="rId2"/>
          <a:stretch>
            <a:fillRect/>
          </a:stretch>
        </p:blipFill>
        <p:spPr>
          <a:xfrm>
            <a:off x="1326173" y="5329903"/>
            <a:ext cx="1587294" cy="1149051"/>
          </a:xfrm>
          <a:prstGeom prst="rect">
            <a:avLst/>
          </a:prstGeom>
        </p:spPr>
      </p:pic>
      <p:sp>
        <p:nvSpPr>
          <p:cNvPr id="12" name="TextBox 11">
            <a:extLst>
              <a:ext uri="{FF2B5EF4-FFF2-40B4-BE49-F238E27FC236}">
                <a16:creationId xmlns:a16="http://schemas.microsoft.com/office/drawing/2014/main" xmlns="" id="{D51B3226-398C-9F41-8F60-7566E6B1EA9F}"/>
              </a:ext>
            </a:extLst>
          </p:cNvPr>
          <p:cNvSpPr txBox="1"/>
          <p:nvPr userDrawn="1"/>
        </p:nvSpPr>
        <p:spPr>
          <a:xfrm>
            <a:off x="7311292" y="5533491"/>
            <a:ext cx="5029200" cy="769441"/>
          </a:xfrm>
          <a:prstGeom prst="rect">
            <a:avLst/>
          </a:prstGeom>
          <a:noFill/>
        </p:spPr>
        <p:txBody>
          <a:bodyPr wrap="square" rtlCol="0">
            <a:spAutoFit/>
          </a:bodyPr>
          <a:lstStyle/>
          <a:p>
            <a:r>
              <a:rPr lang="en-US" dirty="0">
                <a:solidFill>
                  <a:schemeClr val="tx1">
                    <a:lumMod val="75000"/>
                    <a:lumOff val="25000"/>
                  </a:schemeClr>
                </a:solidFill>
                <a:latin typeface="Arial" panose="020B0604020202020204" pitchFamily="34" charset="0"/>
                <a:cs typeface="Arial" panose="020B0604020202020204" pitchFamily="34" charset="0"/>
              </a:rPr>
              <a:t>Presented by Name</a:t>
            </a:r>
          </a:p>
          <a:p>
            <a:endParaRPr lang="en-US" sz="1300" dirty="0">
              <a:solidFill>
                <a:schemeClr val="tx1">
                  <a:lumMod val="75000"/>
                  <a:lumOff val="25000"/>
                </a:schemeClr>
              </a:solidFill>
              <a:latin typeface="Arial" panose="020B0604020202020204" pitchFamily="34" charset="0"/>
              <a:cs typeface="Arial" panose="020B0604020202020204" pitchFamily="34" charset="0"/>
            </a:endParaRPr>
          </a:p>
          <a:p>
            <a:r>
              <a:rPr lang="en-US" sz="1300" dirty="0">
                <a:solidFill>
                  <a:schemeClr val="tx1">
                    <a:lumMod val="75000"/>
                    <a:lumOff val="25000"/>
                  </a:schemeClr>
                </a:solidFill>
                <a:latin typeface="Arial" panose="020B0604020202020204" pitchFamily="34" charset="0"/>
                <a:cs typeface="Arial" panose="020B0604020202020204" pitchFamily="34" charset="0"/>
              </a:rPr>
              <a:t>Date</a:t>
            </a:r>
          </a:p>
        </p:txBody>
      </p:sp>
      <p:sp>
        <p:nvSpPr>
          <p:cNvPr id="13" name="Rectangle 12">
            <a:extLst>
              <a:ext uri="{FF2B5EF4-FFF2-40B4-BE49-F238E27FC236}">
                <a16:creationId xmlns:a16="http://schemas.microsoft.com/office/drawing/2014/main" xmlns="" id="{EFF86805-99B8-4243-90DD-BE1B6CA86B74}"/>
              </a:ext>
            </a:extLst>
          </p:cNvPr>
          <p:cNvSpPr/>
          <p:nvPr userDrawn="1"/>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7EEDD5D-1075-8E4C-AA7B-11A330681123}"/>
              </a:ext>
            </a:extLst>
          </p:cNvPr>
          <p:cNvSpPr/>
          <p:nvPr userDrawn="1"/>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894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9AF22D34-109B-2143-9A8E-EF4AEDAA93B2}"/>
              </a:ext>
            </a:extLst>
          </p:cNvPr>
          <p:cNvSpPr>
            <a:spLocks noGrp="1"/>
          </p:cNvSpPr>
          <p:nvPr>
            <p:ph type="dt" sz="half" idx="10"/>
          </p:nvPr>
        </p:nvSpPr>
        <p:spPr/>
        <p:txBody>
          <a:bodyPr/>
          <a:lstStyle/>
          <a:p>
            <a:fld id="{EAF7B26B-4D7D-6E48-BE3E-A13628977CCC}" type="datetimeFigureOut">
              <a:rPr lang="en-US" smtClean="0"/>
              <a:pPr/>
              <a:t>4/1/2020</a:t>
            </a:fld>
            <a:endParaRPr lang="en-US" dirty="0"/>
          </a:p>
        </p:txBody>
      </p:sp>
      <p:sp>
        <p:nvSpPr>
          <p:cNvPr id="4" name="Footer Placeholder 3">
            <a:extLst>
              <a:ext uri="{FF2B5EF4-FFF2-40B4-BE49-F238E27FC236}">
                <a16:creationId xmlns:a16="http://schemas.microsoft.com/office/drawing/2014/main" xmlns="" id="{844BF512-1286-A242-999F-ED22DDFC94A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848100F-1970-2144-9C7A-83B1E1CE21E2}"/>
              </a:ext>
            </a:extLst>
          </p:cNvPr>
          <p:cNvSpPr>
            <a:spLocks noGrp="1"/>
          </p:cNvSpPr>
          <p:nvPr>
            <p:ph type="sldNum" sz="quarter" idx="12"/>
          </p:nvPr>
        </p:nvSpPr>
        <p:spPr/>
        <p:txBody>
          <a:bodyPr/>
          <a:lstStyle/>
          <a:p>
            <a:fld id="{31958B41-5635-E446-8515-D1B3706B9A50}" type="slidenum">
              <a:rPr lang="en-US" smtClean="0"/>
              <a:pPr/>
              <a:t>‹#›</a:t>
            </a:fld>
            <a:endParaRPr lang="en-US" dirty="0"/>
          </a:p>
        </p:txBody>
      </p:sp>
      <p:sp>
        <p:nvSpPr>
          <p:cNvPr id="15" name="Rectangle 14">
            <a:extLst>
              <a:ext uri="{FF2B5EF4-FFF2-40B4-BE49-F238E27FC236}">
                <a16:creationId xmlns:a16="http://schemas.microsoft.com/office/drawing/2014/main" xmlns="" id="{B9439BB0-53E3-D849-9F69-740024CEF235}"/>
              </a:ext>
            </a:extLst>
          </p:cNvPr>
          <p:cNvSpPr/>
          <p:nvPr userDrawn="1"/>
        </p:nvSpPr>
        <p:spPr>
          <a:xfrm>
            <a:off x="0" y="-191"/>
            <a:ext cx="12192000" cy="5384639"/>
          </a:xfrm>
          <a:prstGeom prst="rect">
            <a:avLst/>
          </a:prstGeom>
          <a:solidFill>
            <a:srgbClr val="EAE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6F1488DE-9539-E141-9C47-BA87AFB08330}"/>
              </a:ext>
            </a:extLst>
          </p:cNvPr>
          <p:cNvSpPr/>
          <p:nvPr userDrawn="1"/>
        </p:nvSpPr>
        <p:spPr>
          <a:xfrm>
            <a:off x="0" y="6650892"/>
            <a:ext cx="12192000" cy="207108"/>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30DA99EC-E61C-7A47-AD7D-CFD6CC65E8BA}"/>
              </a:ext>
            </a:extLst>
          </p:cNvPr>
          <p:cNvSpPr/>
          <p:nvPr userDrawn="1"/>
        </p:nvSpPr>
        <p:spPr>
          <a:xfrm>
            <a:off x="0" y="5342496"/>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0BF7BC18-BD7E-6449-A464-2EEBF1233BF5}"/>
              </a:ext>
            </a:extLst>
          </p:cNvPr>
          <p:cNvSpPr/>
          <p:nvPr userDrawn="1"/>
        </p:nvSpPr>
        <p:spPr>
          <a:xfrm>
            <a:off x="0" y="5506619"/>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BE136501-9F89-CA4E-9BA5-63A7656DDD08}"/>
              </a:ext>
            </a:extLst>
          </p:cNvPr>
          <p:cNvSpPr/>
          <p:nvPr userDrawn="1"/>
        </p:nvSpPr>
        <p:spPr>
          <a:xfrm>
            <a:off x="0" y="5720862"/>
            <a:ext cx="12192000" cy="930030"/>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4C4C4D84-D410-944E-9309-3B3B0C3DB674}"/>
              </a:ext>
            </a:extLst>
          </p:cNvPr>
          <p:cNvSpPr/>
          <p:nvPr userDrawn="1"/>
        </p:nvSpPr>
        <p:spPr>
          <a:xfrm flipV="1">
            <a:off x="0" y="5592428"/>
            <a:ext cx="12192000" cy="128434"/>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65AF688D-C67A-F34C-973A-4D40502EC095}"/>
              </a:ext>
            </a:extLst>
          </p:cNvPr>
          <p:cNvSpPr txBox="1"/>
          <p:nvPr userDrawn="1"/>
        </p:nvSpPr>
        <p:spPr>
          <a:xfrm>
            <a:off x="2449666" y="2560968"/>
            <a:ext cx="7041662" cy="800219"/>
          </a:xfrm>
          <a:prstGeom prst="rect">
            <a:avLst/>
          </a:prstGeom>
          <a:noFill/>
        </p:spPr>
        <p:txBody>
          <a:bodyPr wrap="square" rtlCol="0">
            <a:spAutoFit/>
          </a:bodyPr>
          <a:lstStyle/>
          <a:p>
            <a:pPr algn="ctr"/>
            <a:r>
              <a:rPr lang="en-US" sz="4600" dirty="0">
                <a:solidFill>
                  <a:srgbClr val="448E92"/>
                </a:solidFill>
                <a:latin typeface="Arial" panose="020B0604020202020204" pitchFamily="34" charset="0"/>
                <a:cs typeface="Arial" panose="020B0604020202020204" pitchFamily="34" charset="0"/>
              </a:rPr>
              <a:t>SECOND BREAK TITLE</a:t>
            </a:r>
          </a:p>
        </p:txBody>
      </p:sp>
      <p:pic>
        <p:nvPicPr>
          <p:cNvPr id="25" name="Picture 24" descr="A close up of a sign&#10;&#10;Description automatically generated">
            <a:extLst>
              <a:ext uri="{FF2B5EF4-FFF2-40B4-BE49-F238E27FC236}">
                <a16:creationId xmlns:a16="http://schemas.microsoft.com/office/drawing/2014/main" xmlns="" id="{AC4DEAC5-66AE-5040-87CE-347B314CD297}"/>
              </a:ext>
            </a:extLst>
          </p:cNvPr>
          <p:cNvPicPr>
            <a:picLocks noChangeAspect="1"/>
          </p:cNvPicPr>
          <p:nvPr userDrawn="1"/>
        </p:nvPicPr>
        <p:blipFill>
          <a:blip r:embed="rId2"/>
          <a:stretch>
            <a:fillRect/>
          </a:stretch>
        </p:blipFill>
        <p:spPr>
          <a:xfrm>
            <a:off x="10255050" y="427424"/>
            <a:ext cx="1276350" cy="923957"/>
          </a:xfrm>
          <a:prstGeom prst="rect">
            <a:avLst/>
          </a:prstGeom>
        </p:spPr>
      </p:pic>
    </p:spTree>
    <p:extLst>
      <p:ext uri="{BB962C8B-B14F-4D97-AF65-F5344CB8AC3E}">
        <p14:creationId xmlns:p14="http://schemas.microsoft.com/office/powerpoint/2010/main" val="202418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925CA-DE8D-5543-8903-B282854C259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56036C3-3D9B-0044-B30B-3FFAE7970C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364FD5-8669-E74B-B7A5-7F10BD63D2D7}"/>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5" name="Footer Placeholder 4">
            <a:extLst>
              <a:ext uri="{FF2B5EF4-FFF2-40B4-BE49-F238E27FC236}">
                <a16:creationId xmlns:a16="http://schemas.microsoft.com/office/drawing/2014/main" xmlns="" id="{E022F328-A9C4-5F4B-8413-CC7E6D1FB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9474E3-11EB-4B4B-B3F4-1803EAE289D4}"/>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30657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922AC-77CA-7442-B8FE-0C9AC280DA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E2E9B5E-3997-784C-85EF-99F9FF1C3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EC2F97A-DF3A-5042-80BB-2300951241C2}"/>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5" name="Footer Placeholder 4">
            <a:extLst>
              <a:ext uri="{FF2B5EF4-FFF2-40B4-BE49-F238E27FC236}">
                <a16:creationId xmlns:a16="http://schemas.microsoft.com/office/drawing/2014/main" xmlns="" id="{0394C5D6-93A4-9B49-8402-2EA44C276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D87A8E5-86F5-2846-98F6-E3E2A5C6BB06}"/>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327333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8C584A-FA40-7A43-99F5-73E2F2768C3A}"/>
              </a:ext>
            </a:extLst>
          </p:cNvPr>
          <p:cNvSpPr>
            <a:spLocks noGrp="1"/>
          </p:cNvSpPr>
          <p:nvPr>
            <p:ph type="title"/>
          </p:nvPr>
        </p:nvSpPr>
        <p:spPr>
          <a:xfrm>
            <a:off x="838200" y="1128989"/>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775DDFCD-4C54-2B42-BECE-25175F194721}"/>
              </a:ext>
            </a:extLst>
          </p:cNvPr>
          <p:cNvSpPr>
            <a:spLocks noGrp="1"/>
          </p:cNvSpPr>
          <p:nvPr>
            <p:ph sz="half" idx="1"/>
          </p:nvPr>
        </p:nvSpPr>
        <p:spPr>
          <a:xfrm>
            <a:off x="838200" y="2237517"/>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711CD6D-6CA6-6A41-ABCB-EA7FD43AB6AA}"/>
              </a:ext>
            </a:extLst>
          </p:cNvPr>
          <p:cNvSpPr>
            <a:spLocks noGrp="1"/>
          </p:cNvSpPr>
          <p:nvPr>
            <p:ph sz="half" idx="2"/>
          </p:nvPr>
        </p:nvSpPr>
        <p:spPr>
          <a:xfrm>
            <a:off x="6172200" y="2237517"/>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6155DFA-2C97-E745-8CD0-C9D11BA3D28D}"/>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6" name="Footer Placeholder 5">
            <a:extLst>
              <a:ext uri="{FF2B5EF4-FFF2-40B4-BE49-F238E27FC236}">
                <a16:creationId xmlns:a16="http://schemas.microsoft.com/office/drawing/2014/main" xmlns="" id="{2C721355-8D93-E743-95CB-AE61D5B6A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C2E3E0D-576E-224F-B7C1-EB85E6B9DD90}"/>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425600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C898-2F58-1B47-A80D-82112EF3E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15A659D-782C-864F-9BA7-CE8CFCB083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4EDCB63-5C71-5F44-9384-20E25BA114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90FDCD0-5DD2-3848-9FAF-32C24791DE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39DC0FC-5B45-AF47-BD1C-B0A7443984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80873C7-1453-DD4F-9152-FE71542E13C0}"/>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8" name="Footer Placeholder 7">
            <a:extLst>
              <a:ext uri="{FF2B5EF4-FFF2-40B4-BE49-F238E27FC236}">
                <a16:creationId xmlns:a16="http://schemas.microsoft.com/office/drawing/2014/main" xmlns="" id="{40CD137F-8BC7-EE41-B164-A7F527F197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233CD1D-1F57-2644-BBB1-8853625088A3}"/>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357511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F06AE-A5EE-B04E-9F5F-E16C0FC81F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ECD3F01-CEDB-9743-AD6D-DE3E3192D69B}"/>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4" name="Footer Placeholder 3">
            <a:extLst>
              <a:ext uri="{FF2B5EF4-FFF2-40B4-BE49-F238E27FC236}">
                <a16:creationId xmlns:a16="http://schemas.microsoft.com/office/drawing/2014/main" xmlns="" id="{BC4B953D-8E67-9B45-A3BE-5A39A6375B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BE529FE-2FFB-8342-B2F6-20F6BAF9F71F}"/>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184560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622D273-4845-4442-9325-55FA9212C7C0}"/>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3" name="Footer Placeholder 2">
            <a:extLst>
              <a:ext uri="{FF2B5EF4-FFF2-40B4-BE49-F238E27FC236}">
                <a16:creationId xmlns:a16="http://schemas.microsoft.com/office/drawing/2014/main" xmlns="" id="{7A4F1C76-7CD4-8D47-B9E5-9254D25949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E6AC75-C3CA-FD48-997B-67815879F804}"/>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328248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40685C-594F-2A4C-9872-DB5E4B3692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79D3EE5-2546-094A-B087-D5249033C151}"/>
              </a:ext>
            </a:extLst>
          </p:cNvPr>
          <p:cNvSpPr>
            <a:spLocks noGrp="1"/>
          </p:cNvSpPr>
          <p:nvPr>
            <p:ph idx="1"/>
          </p:nvPr>
        </p:nvSpPr>
        <p:spPr>
          <a:xfrm>
            <a:off x="5183188" y="22066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AA99511-B01A-0249-A6ED-F5B8C578F2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DBE58F4-3B1C-0E4A-BBE5-411F201B53F0}"/>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6" name="Footer Placeholder 5">
            <a:extLst>
              <a:ext uri="{FF2B5EF4-FFF2-40B4-BE49-F238E27FC236}">
                <a16:creationId xmlns:a16="http://schemas.microsoft.com/office/drawing/2014/main" xmlns="" id="{F3BFACE6-DEA3-6847-B6C0-BB39794DE6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C544400-EF13-264D-A343-A1BDCC46A07C}"/>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115344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1334E-EDC2-574F-B4D7-0AEF53012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3A4B28D-5440-F74B-8CA0-168BCC631CDF}"/>
              </a:ext>
            </a:extLst>
          </p:cNvPr>
          <p:cNvSpPr>
            <a:spLocks noGrp="1"/>
          </p:cNvSpPr>
          <p:nvPr>
            <p:ph type="pic" idx="1"/>
          </p:nvPr>
        </p:nvSpPr>
        <p:spPr>
          <a:xfrm>
            <a:off x="5183188" y="1966785"/>
            <a:ext cx="6172200" cy="39022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813764D-63D8-CF41-8BEA-AA990512F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813E2DE-7A79-A64E-ABE2-64BFFF25A3D2}"/>
              </a:ext>
            </a:extLst>
          </p:cNvPr>
          <p:cNvSpPr>
            <a:spLocks noGrp="1"/>
          </p:cNvSpPr>
          <p:nvPr>
            <p:ph type="dt" sz="half" idx="10"/>
          </p:nvPr>
        </p:nvSpPr>
        <p:spPr/>
        <p:txBody>
          <a:bodyPr/>
          <a:lstStyle/>
          <a:p>
            <a:fld id="{EAF7B26B-4D7D-6E48-BE3E-A13628977CCC}" type="datetimeFigureOut">
              <a:rPr lang="en-US" smtClean="0"/>
              <a:t>4/1/2020</a:t>
            </a:fld>
            <a:endParaRPr lang="en-US"/>
          </a:p>
        </p:txBody>
      </p:sp>
      <p:sp>
        <p:nvSpPr>
          <p:cNvPr id="6" name="Footer Placeholder 5">
            <a:extLst>
              <a:ext uri="{FF2B5EF4-FFF2-40B4-BE49-F238E27FC236}">
                <a16:creationId xmlns:a16="http://schemas.microsoft.com/office/drawing/2014/main" xmlns="" id="{2C8102CC-5D39-DC4F-BE21-1CBBFFE50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B9E0B4D-3573-EB45-B2BB-B160EE1B77A4}"/>
              </a:ext>
            </a:extLst>
          </p:cNvPr>
          <p:cNvSpPr>
            <a:spLocks noGrp="1"/>
          </p:cNvSpPr>
          <p:nvPr>
            <p:ph type="sldNum" sz="quarter" idx="12"/>
          </p:nvPr>
        </p:nvSpPr>
        <p:spPr/>
        <p:txBody>
          <a:bodyPr/>
          <a:lstStyle/>
          <a:p>
            <a:fld id="{31958B41-5635-E446-8515-D1B3706B9A50}" type="slidenum">
              <a:rPr lang="en-US" smtClean="0"/>
              <a:t>‹#›</a:t>
            </a:fld>
            <a:endParaRPr lang="en-US"/>
          </a:p>
        </p:txBody>
      </p:sp>
    </p:spTree>
    <p:extLst>
      <p:ext uri="{BB962C8B-B14F-4D97-AF65-F5344CB8AC3E}">
        <p14:creationId xmlns:p14="http://schemas.microsoft.com/office/powerpoint/2010/main" val="426275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DCB9A56-9879-A34A-AA90-619FC709C1AE}"/>
              </a:ext>
            </a:extLst>
          </p:cNvPr>
          <p:cNvSpPr>
            <a:spLocks noGrp="1"/>
          </p:cNvSpPr>
          <p:nvPr>
            <p:ph type="title"/>
          </p:nvPr>
        </p:nvSpPr>
        <p:spPr>
          <a:xfrm>
            <a:off x="838200" y="71709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713A4284-F9C0-F840-B4F3-80C1C1642996}"/>
              </a:ext>
            </a:extLst>
          </p:cNvPr>
          <p:cNvSpPr>
            <a:spLocks noGrp="1"/>
          </p:cNvSpPr>
          <p:nvPr>
            <p:ph type="body" idx="1"/>
          </p:nvPr>
        </p:nvSpPr>
        <p:spPr>
          <a:xfrm>
            <a:off x="838200" y="21775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BB833C0A-5DAC-FB44-AC29-A27943FF6C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fld id="{EAF7B26B-4D7D-6E48-BE3E-A13628977CCC}" type="datetimeFigureOut">
              <a:rPr lang="en-US" smtClean="0"/>
              <a:pPr/>
              <a:t>4/1/2020</a:t>
            </a:fld>
            <a:endParaRPr lang="en-US" dirty="0"/>
          </a:p>
        </p:txBody>
      </p:sp>
      <p:sp>
        <p:nvSpPr>
          <p:cNvPr id="5" name="Footer Placeholder 4">
            <a:extLst>
              <a:ext uri="{FF2B5EF4-FFF2-40B4-BE49-F238E27FC236}">
                <a16:creationId xmlns:a16="http://schemas.microsoft.com/office/drawing/2014/main" xmlns="" id="{7DDF5F32-1BFB-F546-A570-48DF60827A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xmlns="" id="{3F5AEC1A-FAC8-6543-8335-F4FD4D3EC1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cs typeface="Arial" panose="020B0604020202020204" pitchFamily="34" charset="0"/>
              </a:defRPr>
            </a:lvl1pPr>
          </a:lstStyle>
          <a:p>
            <a:fld id="{31958B41-5635-E446-8515-D1B3706B9A50}"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xmlns="" id="{709B5EDA-80B3-AF41-8504-216193412468}"/>
              </a:ext>
            </a:extLst>
          </p:cNvPr>
          <p:cNvPicPr>
            <a:picLocks noChangeAspect="1"/>
          </p:cNvPicPr>
          <p:nvPr userDrawn="1"/>
        </p:nvPicPr>
        <p:blipFill>
          <a:blip r:embed="rId13"/>
          <a:stretch>
            <a:fillRect/>
          </a:stretch>
        </p:blipFill>
        <p:spPr>
          <a:xfrm>
            <a:off x="10005668" y="455922"/>
            <a:ext cx="1276350" cy="923957"/>
          </a:xfrm>
          <a:prstGeom prst="rect">
            <a:avLst/>
          </a:prstGeom>
        </p:spPr>
      </p:pic>
      <p:grpSp>
        <p:nvGrpSpPr>
          <p:cNvPr id="8" name="Group 7">
            <a:extLst>
              <a:ext uri="{FF2B5EF4-FFF2-40B4-BE49-F238E27FC236}">
                <a16:creationId xmlns:a16="http://schemas.microsoft.com/office/drawing/2014/main" xmlns="" id="{25CD0A12-B724-6947-8643-B6804DC7ACEF}"/>
              </a:ext>
            </a:extLst>
          </p:cNvPr>
          <p:cNvGrpSpPr/>
          <p:nvPr userDrawn="1"/>
        </p:nvGrpSpPr>
        <p:grpSpPr>
          <a:xfrm>
            <a:off x="10938005" y="391705"/>
            <a:ext cx="1253996" cy="385302"/>
            <a:chOff x="10938005" y="146608"/>
            <a:chExt cx="1253996" cy="385302"/>
          </a:xfrm>
        </p:grpSpPr>
        <p:sp>
          <p:nvSpPr>
            <p:cNvPr id="9" name="Rectangle 8">
              <a:extLst>
                <a:ext uri="{FF2B5EF4-FFF2-40B4-BE49-F238E27FC236}">
                  <a16:creationId xmlns:a16="http://schemas.microsoft.com/office/drawing/2014/main" xmlns="" id="{BA5FC97B-9E74-D747-98BA-CCDBD3FBBC31}"/>
                </a:ext>
              </a:extLst>
            </p:cNvPr>
            <p:cNvSpPr/>
            <p:nvPr/>
          </p:nvSpPr>
          <p:spPr>
            <a:xfrm>
              <a:off x="11041875" y="146608"/>
              <a:ext cx="1150125" cy="1284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087C103-2A8F-884A-A1AE-A7E9680B7614}"/>
                </a:ext>
              </a:extLst>
            </p:cNvPr>
            <p:cNvSpPr/>
            <p:nvPr/>
          </p:nvSpPr>
          <p:spPr>
            <a:xfrm>
              <a:off x="10938005" y="403476"/>
              <a:ext cx="1253996" cy="128434"/>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46C100FD-8C55-CB4A-9955-94A78572F124}"/>
                </a:ext>
              </a:extLst>
            </p:cNvPr>
            <p:cNvSpPr/>
            <p:nvPr/>
          </p:nvSpPr>
          <p:spPr>
            <a:xfrm flipV="1">
              <a:off x="11159351" y="275042"/>
              <a:ext cx="1032650" cy="128434"/>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6759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rgbClr val="448E9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mailto:cmares@gbdioc.org" TargetMode="External"/><Relationship Id="rId3" Type="http://schemas.openxmlformats.org/officeDocument/2006/relationships/hyperlink" Target="mailto:pkolboch@gbdioc.org" TargetMode="External"/><Relationship Id="rId7" Type="http://schemas.openxmlformats.org/officeDocument/2006/relationships/hyperlink" Target="mailto:dgerondale@gbdioc.or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asauer@gbdioc.org" TargetMode="External"/><Relationship Id="rId5" Type="http://schemas.openxmlformats.org/officeDocument/2006/relationships/hyperlink" Target="mailto:mspeel@gbdioc.org" TargetMode="External"/><Relationship Id="rId4" Type="http://schemas.openxmlformats.org/officeDocument/2006/relationships/hyperlink" Target="mailto:nspeel@gbdioc.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173784"/>
            <a:ext cx="12192000" cy="146376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1326173" y="532990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853" y="257252"/>
            <a:ext cx="5006714" cy="6221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Content Placeholder 6"/>
          <p:cNvSpPr txBox="1">
            <a:spLocks/>
          </p:cNvSpPr>
          <p:nvPr/>
        </p:nvSpPr>
        <p:spPr>
          <a:xfrm>
            <a:off x="5319347" y="367074"/>
            <a:ext cx="6682154"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3200" dirty="0" smtClean="0"/>
              <a:t>How to Apply For Aid Under SBA Paycheck Protection Program</a:t>
            </a:r>
          </a:p>
          <a:p>
            <a:pPr marL="36576"/>
            <a:endParaRPr lang="en-US" sz="4000" b="1" dirty="0" smtClean="0">
              <a:latin typeface="Palatino Linotype" panose="02040502050505030304" pitchFamily="18" charset="0"/>
            </a:endParaRPr>
          </a:p>
          <a:p>
            <a:pPr marL="36576"/>
            <a:r>
              <a:rPr lang="en-US" sz="4000" b="1" dirty="0" smtClean="0">
                <a:latin typeface="Palatino Linotype" panose="02040502050505030304" pitchFamily="18" charset="0"/>
              </a:rPr>
              <a:t>Parish/School Presentation</a:t>
            </a:r>
            <a:endParaRPr lang="en-US" sz="5400" b="1" dirty="0" smtClean="0">
              <a:latin typeface="Palatino Linotype" panose="02040502050505030304" pitchFamily="18" charset="0"/>
            </a:endParaRPr>
          </a:p>
          <a:p>
            <a:pPr marL="36576"/>
            <a:r>
              <a:rPr lang="en-US" sz="2800" dirty="0" smtClean="0">
                <a:latin typeface="Palatino Linotype" panose="02040502050505030304" pitchFamily="18" charset="0"/>
              </a:rPr>
              <a:t>April 2, 2020</a:t>
            </a:r>
          </a:p>
          <a:p>
            <a:pPr marL="36576"/>
            <a:endParaRPr lang="en-US" sz="2000" dirty="0" smtClean="0"/>
          </a:p>
          <a:p>
            <a:pPr marL="36576"/>
            <a:endParaRPr lang="en-US" sz="2000" dirty="0"/>
          </a:p>
        </p:txBody>
      </p:sp>
    </p:spTree>
    <p:extLst>
      <p:ext uri="{BB962C8B-B14F-4D97-AF65-F5344CB8AC3E}">
        <p14:creationId xmlns:p14="http://schemas.microsoft.com/office/powerpoint/2010/main" val="1791677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000" dirty="0" smtClean="0"/>
          </a:p>
          <a:p>
            <a:pPr marL="36576" algn="l"/>
            <a:r>
              <a:rPr lang="en-US" sz="1600" b="1" dirty="0" smtClean="0"/>
              <a:t>What information will we need?</a:t>
            </a:r>
          </a:p>
          <a:p>
            <a:pPr marL="208026" indent="-171450" algn="l">
              <a:buFont typeface="Arial" panose="020B0604020202020204" pitchFamily="34" charset="0"/>
              <a:buChar char="•"/>
            </a:pPr>
            <a:r>
              <a:rPr lang="en-US" sz="1400" dirty="0" smtClean="0"/>
              <a:t>You will need an annual payroll report from </a:t>
            </a:r>
            <a:r>
              <a:rPr lang="en-US" sz="1400" dirty="0" smtClean="0"/>
              <a:t>April 1</a:t>
            </a:r>
            <a:r>
              <a:rPr lang="en-US" sz="1400" dirty="0" smtClean="0"/>
              <a:t>, 2019 through March 30, 2020  which has the following information on it:</a:t>
            </a:r>
          </a:p>
          <a:p>
            <a:pPr marL="665226" lvl="1" indent="-171450" algn="l">
              <a:spcBef>
                <a:spcPts val="400"/>
              </a:spcBef>
              <a:buFont typeface="Arial" panose="020B0604020202020204" pitchFamily="34" charset="0"/>
              <a:buChar char="•"/>
            </a:pPr>
            <a:r>
              <a:rPr lang="en-US" sz="1200" dirty="0" smtClean="0"/>
              <a:t>Gross Payroll Dollars, No names are needed on report, but it cannot be from a spreadsheet rather it must come from a payroll document.  If you do payroll in house you can use 941 reports for the past four quarters</a:t>
            </a:r>
          </a:p>
          <a:p>
            <a:pPr marL="665226" lvl="1" indent="-171450" algn="l">
              <a:spcBef>
                <a:spcPts val="400"/>
              </a:spcBef>
              <a:buFont typeface="Arial" panose="020B0604020202020204" pitchFamily="34" charset="0"/>
              <a:buChar char="•"/>
            </a:pPr>
            <a:r>
              <a:rPr lang="en-US" sz="1200" dirty="0" smtClean="0"/>
              <a:t>The Employer Portion paid for retirement </a:t>
            </a:r>
            <a:r>
              <a:rPr lang="en-US" sz="1200" dirty="0" smtClean="0"/>
              <a:t>contributions</a:t>
            </a:r>
            <a:endParaRPr lang="en-US" sz="1200" dirty="0" smtClean="0"/>
          </a:p>
        </p:txBody>
      </p:sp>
    </p:spTree>
    <p:extLst>
      <p:ext uri="{BB962C8B-B14F-4D97-AF65-F5344CB8AC3E}">
        <p14:creationId xmlns:p14="http://schemas.microsoft.com/office/powerpoint/2010/main" val="379102865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000" dirty="0" smtClean="0"/>
          </a:p>
          <a:p>
            <a:pPr marL="36576" algn="l"/>
            <a:r>
              <a:rPr lang="en-US" sz="1600" b="1" dirty="0" smtClean="0"/>
              <a:t>What information will we need?</a:t>
            </a:r>
          </a:p>
          <a:p>
            <a:pPr marL="208026" indent="-171450" algn="l">
              <a:buFont typeface="Arial" panose="020B0604020202020204" pitchFamily="34" charset="0"/>
              <a:buChar char="•"/>
            </a:pPr>
            <a:r>
              <a:rPr lang="en-US" sz="1400" dirty="0" smtClean="0"/>
              <a:t>You will need an annual payroll report from </a:t>
            </a:r>
            <a:r>
              <a:rPr lang="en-US" sz="1400" dirty="0" smtClean="0"/>
              <a:t>April 1</a:t>
            </a:r>
            <a:r>
              <a:rPr lang="en-US" sz="1400" dirty="0" smtClean="0"/>
              <a:t>, 2019 through March 30, 2020  which has the following information on it:</a:t>
            </a:r>
          </a:p>
          <a:p>
            <a:pPr marL="665226" lvl="1" indent="-171450" algn="l">
              <a:spcBef>
                <a:spcPts val="400"/>
              </a:spcBef>
              <a:buFont typeface="Arial" panose="020B0604020202020204" pitchFamily="34" charset="0"/>
              <a:buChar char="•"/>
            </a:pPr>
            <a:r>
              <a:rPr lang="en-US" sz="1200" dirty="0" smtClean="0"/>
              <a:t>Gross Payroll Dollars, No names are needed on report, but it cannot be from a spreadsheet rather it must come from a payroll document.  If you do payroll in house you can use 941 reports for the past four quarters</a:t>
            </a:r>
          </a:p>
          <a:p>
            <a:pPr marL="665226" lvl="1" indent="-171450" algn="l">
              <a:spcBef>
                <a:spcPts val="400"/>
              </a:spcBef>
              <a:buFont typeface="Arial" panose="020B0604020202020204" pitchFamily="34" charset="0"/>
              <a:buChar char="•"/>
            </a:pPr>
            <a:r>
              <a:rPr lang="en-US" sz="1200" dirty="0" smtClean="0"/>
              <a:t>The Employer Portion paid for retirement contributions</a:t>
            </a:r>
          </a:p>
          <a:p>
            <a:pPr marL="208026" indent="-171450" algn="l">
              <a:buFont typeface="Arial" panose="020B0604020202020204" pitchFamily="34" charset="0"/>
              <a:buChar char="•"/>
            </a:pPr>
            <a:r>
              <a:rPr lang="en-US" sz="1400" dirty="0" smtClean="0"/>
              <a:t>You will need your UMR bills from April 2019 through March 2020 that show the EMPLOYER portion of Billed Health Insurance, no names need to be on report.</a:t>
            </a:r>
          </a:p>
          <a:p>
            <a:pPr marL="208026" indent="-171450" algn="l">
              <a:buFont typeface="Arial" panose="020B0604020202020204" pitchFamily="34" charset="0"/>
              <a:buChar char="•"/>
            </a:pPr>
            <a:endParaRPr lang="en-US" sz="1000" dirty="0" smtClean="0"/>
          </a:p>
        </p:txBody>
      </p:sp>
    </p:spTree>
    <p:extLst>
      <p:ext uri="{BB962C8B-B14F-4D97-AF65-F5344CB8AC3E}">
        <p14:creationId xmlns:p14="http://schemas.microsoft.com/office/powerpoint/2010/main" val="93698571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000" dirty="0" smtClean="0"/>
          </a:p>
          <a:p>
            <a:pPr marL="36576" algn="l"/>
            <a:r>
              <a:rPr lang="en-US" sz="1600" b="1" dirty="0" smtClean="0"/>
              <a:t>What information will we need?</a:t>
            </a:r>
          </a:p>
          <a:p>
            <a:pPr marL="208026" indent="-171450" algn="l">
              <a:buFont typeface="Arial" panose="020B0604020202020204" pitchFamily="34" charset="0"/>
              <a:buChar char="•"/>
            </a:pPr>
            <a:r>
              <a:rPr lang="en-US" sz="1400" dirty="0" smtClean="0"/>
              <a:t>You will need an annual payroll report from </a:t>
            </a:r>
            <a:r>
              <a:rPr lang="en-US" sz="1400" dirty="0" smtClean="0"/>
              <a:t>April 1</a:t>
            </a:r>
            <a:r>
              <a:rPr lang="en-US" sz="1400" dirty="0" smtClean="0"/>
              <a:t>, 2019 through March 30, 2020  which has the following information on it:</a:t>
            </a:r>
          </a:p>
          <a:p>
            <a:pPr marL="665226" lvl="1" indent="-171450" algn="l">
              <a:spcBef>
                <a:spcPts val="400"/>
              </a:spcBef>
              <a:buFont typeface="Arial" panose="020B0604020202020204" pitchFamily="34" charset="0"/>
              <a:buChar char="•"/>
            </a:pPr>
            <a:r>
              <a:rPr lang="en-US" sz="1200" dirty="0" smtClean="0"/>
              <a:t>Gross Payroll Dollars, No names are needed on report, but it cannot be from a spreadsheet rather it must come from a payroll document.  If you do payroll in house you can use 941 reports for the past four quarters</a:t>
            </a:r>
          </a:p>
          <a:p>
            <a:pPr marL="665226" lvl="1" indent="-171450" algn="l">
              <a:spcBef>
                <a:spcPts val="400"/>
              </a:spcBef>
              <a:buFont typeface="Arial" panose="020B0604020202020204" pitchFamily="34" charset="0"/>
              <a:buChar char="•"/>
            </a:pPr>
            <a:r>
              <a:rPr lang="en-US" sz="1200" dirty="0" smtClean="0"/>
              <a:t>The Employer Portion paid for retirement contributions</a:t>
            </a:r>
          </a:p>
          <a:p>
            <a:pPr marL="208026" indent="-171450" algn="l">
              <a:buFont typeface="Arial" panose="020B0604020202020204" pitchFamily="34" charset="0"/>
              <a:buChar char="•"/>
            </a:pPr>
            <a:r>
              <a:rPr lang="en-US" sz="1400" dirty="0" smtClean="0"/>
              <a:t>You will need your UMR bills from April 2019 through March 2020 that show the EMPLOYER portion of Billed Health Insurance, no names need to be on report</a:t>
            </a:r>
            <a:r>
              <a:rPr lang="en-US" sz="1400" dirty="0" smtClean="0"/>
              <a:t>.</a:t>
            </a:r>
          </a:p>
          <a:p>
            <a:pPr marL="208026" indent="-171450" algn="l">
              <a:buFont typeface="Arial" panose="020B0604020202020204" pitchFamily="34" charset="0"/>
              <a:buChar char="•"/>
            </a:pPr>
            <a:r>
              <a:rPr lang="en-US" sz="1400" dirty="0" smtClean="0"/>
              <a:t>1099’s issued to specific individuals from 2019</a:t>
            </a:r>
          </a:p>
        </p:txBody>
      </p:sp>
    </p:spTree>
    <p:extLst>
      <p:ext uri="{BB962C8B-B14F-4D97-AF65-F5344CB8AC3E}">
        <p14:creationId xmlns:p14="http://schemas.microsoft.com/office/powerpoint/2010/main" val="423862906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000" dirty="0" smtClean="0"/>
          </a:p>
          <a:p>
            <a:pPr marL="36576" algn="l"/>
            <a:r>
              <a:rPr lang="en-US" sz="1600" b="1" dirty="0" smtClean="0"/>
              <a:t>What information will we need?</a:t>
            </a:r>
          </a:p>
          <a:p>
            <a:pPr marL="208026" indent="-171450" algn="l">
              <a:buFont typeface="Arial" panose="020B0604020202020204" pitchFamily="34" charset="0"/>
              <a:buChar char="•"/>
            </a:pPr>
            <a:r>
              <a:rPr lang="en-US" sz="1400" dirty="0" smtClean="0"/>
              <a:t>You will need an annual payroll report from </a:t>
            </a:r>
            <a:r>
              <a:rPr lang="en-US" sz="1400" dirty="0" smtClean="0"/>
              <a:t>April 1</a:t>
            </a:r>
            <a:r>
              <a:rPr lang="en-US" sz="1400" dirty="0" smtClean="0"/>
              <a:t>, 2019 through March 30, 2020  which has the following information on it:</a:t>
            </a:r>
          </a:p>
          <a:p>
            <a:pPr marL="665226" lvl="1" indent="-171450" algn="l">
              <a:spcBef>
                <a:spcPts val="400"/>
              </a:spcBef>
              <a:buFont typeface="Arial" panose="020B0604020202020204" pitchFamily="34" charset="0"/>
              <a:buChar char="•"/>
            </a:pPr>
            <a:r>
              <a:rPr lang="en-US" sz="1200" dirty="0" smtClean="0"/>
              <a:t>Gross Payroll Dollars, No names are needed on report, but it cannot be from a spreadsheet rather it must come from a payroll document.  If you do payroll in house you can use 941 reports for the past four quarters</a:t>
            </a:r>
          </a:p>
          <a:p>
            <a:pPr marL="665226" lvl="1" indent="-171450" algn="l">
              <a:spcBef>
                <a:spcPts val="400"/>
              </a:spcBef>
              <a:buFont typeface="Arial" panose="020B0604020202020204" pitchFamily="34" charset="0"/>
              <a:buChar char="•"/>
            </a:pPr>
            <a:r>
              <a:rPr lang="en-US" sz="1200" dirty="0" smtClean="0"/>
              <a:t>The Employer Portion paid for retirement contributions</a:t>
            </a:r>
          </a:p>
          <a:p>
            <a:pPr marL="208026" indent="-171450" algn="l">
              <a:buFont typeface="Arial" panose="020B0604020202020204" pitchFamily="34" charset="0"/>
              <a:buChar char="•"/>
            </a:pPr>
            <a:r>
              <a:rPr lang="en-US" sz="1400" dirty="0" smtClean="0"/>
              <a:t>You will need your UMR bills from April 2019 through March 2020 that show the EMPLOYER portion of Billed Health Insurance, no names need to be on report</a:t>
            </a:r>
            <a:r>
              <a:rPr lang="en-US" sz="1400" dirty="0" smtClean="0"/>
              <a:t>.</a:t>
            </a:r>
          </a:p>
          <a:p>
            <a:pPr marL="208026" indent="-171450" algn="l">
              <a:buFont typeface="Arial" panose="020B0604020202020204" pitchFamily="34" charset="0"/>
              <a:buChar char="•"/>
            </a:pPr>
            <a:r>
              <a:rPr lang="en-US" sz="1400" dirty="0" smtClean="0"/>
              <a:t>1099’s issued to specific individuals from 2019</a:t>
            </a:r>
          </a:p>
          <a:p>
            <a:pPr marL="208026" indent="-171450" algn="l">
              <a:buFont typeface="Arial" panose="020B0604020202020204" pitchFamily="34" charset="0"/>
              <a:buChar char="•"/>
            </a:pPr>
            <a:r>
              <a:rPr lang="en-US" sz="1400" dirty="0" smtClean="0"/>
              <a:t>Average FTE (Full time equivalent employee count) for period of April 1, 2019 through March 30, 2020</a:t>
            </a:r>
          </a:p>
          <a:p>
            <a:pPr marL="665226" lvl="1" indent="-171450" algn="l">
              <a:spcBef>
                <a:spcPts val="400"/>
              </a:spcBef>
              <a:buFont typeface="Arial" panose="020B0604020202020204" pitchFamily="34" charset="0"/>
              <a:buChar char="•"/>
            </a:pPr>
            <a:r>
              <a:rPr lang="en-US" sz="1200" dirty="0" smtClean="0"/>
              <a:t>To calculate this you will need the following:</a:t>
            </a:r>
          </a:p>
          <a:p>
            <a:pPr marL="1122426" lvl="2" indent="-171450" algn="l">
              <a:spcBef>
                <a:spcPts val="400"/>
              </a:spcBef>
              <a:buFont typeface="Arial" panose="020B0604020202020204" pitchFamily="34" charset="0"/>
              <a:buChar char="•"/>
            </a:pPr>
            <a:r>
              <a:rPr lang="en-US" sz="1200" dirty="0" smtClean="0"/>
              <a:t>Total Hours worked by hourly staff</a:t>
            </a:r>
          </a:p>
          <a:p>
            <a:pPr marL="1122426" lvl="2" indent="-171450" algn="l">
              <a:spcBef>
                <a:spcPts val="400"/>
              </a:spcBef>
              <a:buFont typeface="Arial" panose="020B0604020202020204" pitchFamily="34" charset="0"/>
              <a:buChar char="•"/>
            </a:pPr>
            <a:r>
              <a:rPr lang="en-US" sz="1200" dirty="0" smtClean="0"/>
              <a:t>For Salaried staff use 40 hours per week times 52 weeks</a:t>
            </a:r>
          </a:p>
          <a:p>
            <a:pPr marL="665226" lvl="1" indent="-171450" algn="l">
              <a:spcBef>
                <a:spcPts val="400"/>
              </a:spcBef>
              <a:buFont typeface="Arial" panose="020B0604020202020204" pitchFamily="34" charset="0"/>
              <a:buChar char="•"/>
            </a:pPr>
            <a:r>
              <a:rPr lang="en-US" sz="1200" dirty="0" smtClean="0"/>
              <a:t>Add the total hourly hours plus the calculated salaried hours and divide by 2080 and this will give you your FTE count</a:t>
            </a:r>
          </a:p>
          <a:p>
            <a:pPr marL="208026" indent="-171450" algn="l">
              <a:buFont typeface="Arial" panose="020B0604020202020204" pitchFamily="34" charset="0"/>
              <a:buChar char="•"/>
            </a:pPr>
            <a:endParaRPr lang="en-US" sz="1000" dirty="0" smtClean="0"/>
          </a:p>
        </p:txBody>
      </p:sp>
    </p:spTree>
    <p:extLst>
      <p:ext uri="{BB962C8B-B14F-4D97-AF65-F5344CB8AC3E}">
        <p14:creationId xmlns:p14="http://schemas.microsoft.com/office/powerpoint/2010/main" val="382049169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2819400" y="1997733"/>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200" dirty="0" smtClean="0"/>
          </a:p>
          <a:p>
            <a:pPr marL="36576" algn="l"/>
            <a:r>
              <a:rPr lang="en-US" sz="1800" b="1" dirty="0" smtClean="0"/>
              <a:t>QUESTIONS?</a:t>
            </a:r>
          </a:p>
          <a:p>
            <a:pPr marL="36576" algn="l"/>
            <a:endParaRPr lang="en-US" sz="1800" b="1" dirty="0"/>
          </a:p>
          <a:p>
            <a:pPr marL="36576" algn="l"/>
            <a:endParaRPr lang="en-US" sz="1800" b="1" dirty="0" smtClean="0"/>
          </a:p>
          <a:p>
            <a:pPr marL="36576" algn="l"/>
            <a:endParaRPr lang="en-US" sz="1800" b="1" dirty="0"/>
          </a:p>
          <a:p>
            <a:pPr marL="36576" algn="l"/>
            <a:endParaRPr lang="en-US" sz="1800" b="1" dirty="0" smtClean="0"/>
          </a:p>
        </p:txBody>
      </p:sp>
      <p:sp>
        <p:nvSpPr>
          <p:cNvPr id="2" name="TextBox 1"/>
          <p:cNvSpPr txBox="1"/>
          <p:nvPr/>
        </p:nvSpPr>
        <p:spPr>
          <a:xfrm>
            <a:off x="3024553" y="2243918"/>
            <a:ext cx="8264769" cy="2031325"/>
          </a:xfrm>
          <a:prstGeom prst="rect">
            <a:avLst/>
          </a:prstGeom>
          <a:noFill/>
        </p:spPr>
        <p:txBody>
          <a:bodyPr wrap="square" rtlCol="0">
            <a:spAutoFit/>
          </a:bodyPr>
          <a:lstStyle/>
          <a:p>
            <a:r>
              <a:rPr lang="en-US" dirty="0" smtClean="0"/>
              <a:t>Contacts at Diocese Financial Office</a:t>
            </a:r>
          </a:p>
          <a:p>
            <a:pPr marL="285750" indent="-285750">
              <a:buFont typeface="Arial" panose="020B0604020202020204" pitchFamily="34" charset="0"/>
              <a:buChar char="•"/>
            </a:pPr>
            <a:r>
              <a:rPr lang="en-US" dirty="0" smtClean="0"/>
              <a:t>Paul Kolbach		</a:t>
            </a:r>
            <a:r>
              <a:rPr lang="en-US" dirty="0" smtClean="0">
                <a:hlinkClick r:id="rId3"/>
              </a:rPr>
              <a:t>pkolbach@gbdioc.org</a:t>
            </a:r>
            <a:r>
              <a:rPr lang="en-US" dirty="0" smtClean="0"/>
              <a:t>		920-272-8206</a:t>
            </a:r>
          </a:p>
          <a:p>
            <a:pPr marL="285750" indent="-285750">
              <a:buFont typeface="Arial" panose="020B0604020202020204" pitchFamily="34" charset="0"/>
              <a:buChar char="•"/>
            </a:pPr>
            <a:r>
              <a:rPr lang="en-US" dirty="0" smtClean="0"/>
              <a:t>Nick Speel		</a:t>
            </a:r>
            <a:r>
              <a:rPr lang="en-US" dirty="0" smtClean="0">
                <a:hlinkClick r:id="rId4"/>
              </a:rPr>
              <a:t>nspeel@gbdioc.org</a:t>
            </a:r>
            <a:r>
              <a:rPr lang="en-US" dirty="0" smtClean="0"/>
              <a:t>			920-272-8267</a:t>
            </a:r>
          </a:p>
          <a:p>
            <a:pPr marL="285750" indent="-285750">
              <a:buFont typeface="Arial" panose="020B0604020202020204" pitchFamily="34" charset="0"/>
              <a:buChar char="•"/>
            </a:pPr>
            <a:r>
              <a:rPr lang="en-US" dirty="0" smtClean="0"/>
              <a:t>Mike Speel		</a:t>
            </a:r>
            <a:r>
              <a:rPr lang="en-US" dirty="0" smtClean="0">
                <a:hlinkClick r:id="rId5"/>
              </a:rPr>
              <a:t>mspeel@gbdioc.org</a:t>
            </a:r>
            <a:r>
              <a:rPr lang="en-US" dirty="0" smtClean="0"/>
              <a:t>		920-272-8259</a:t>
            </a:r>
          </a:p>
          <a:p>
            <a:pPr marL="285750" indent="-285750">
              <a:buFont typeface="Arial" panose="020B0604020202020204" pitchFamily="34" charset="0"/>
              <a:buChar char="•"/>
            </a:pPr>
            <a:r>
              <a:rPr lang="en-US" dirty="0" smtClean="0"/>
              <a:t>Alyce Sauer		</a:t>
            </a:r>
            <a:r>
              <a:rPr lang="en-US" dirty="0" smtClean="0">
                <a:hlinkClick r:id="rId6"/>
              </a:rPr>
              <a:t>asauer@gbdioc.org</a:t>
            </a:r>
            <a:r>
              <a:rPr lang="en-US" dirty="0" smtClean="0"/>
              <a:t>			920-272-8272</a:t>
            </a:r>
          </a:p>
          <a:p>
            <a:pPr marL="285750" indent="-285750">
              <a:buFont typeface="Arial" panose="020B0604020202020204" pitchFamily="34" charset="0"/>
              <a:buChar char="•"/>
            </a:pPr>
            <a:r>
              <a:rPr lang="en-US" dirty="0" smtClean="0"/>
              <a:t>Dean Gerondale		</a:t>
            </a:r>
            <a:r>
              <a:rPr lang="en-US" dirty="0" smtClean="0">
                <a:hlinkClick r:id="rId7"/>
              </a:rPr>
              <a:t>dgerondale@gbdioc.org</a:t>
            </a:r>
            <a:r>
              <a:rPr lang="en-US" dirty="0" smtClean="0"/>
              <a:t>		920-272-8122</a:t>
            </a:r>
          </a:p>
          <a:p>
            <a:pPr marL="285750" indent="-285750">
              <a:buFont typeface="Arial" panose="020B0604020202020204" pitchFamily="34" charset="0"/>
              <a:buChar char="•"/>
            </a:pPr>
            <a:r>
              <a:rPr lang="en-US" dirty="0" smtClean="0"/>
              <a:t>Charlie Mares		</a:t>
            </a:r>
            <a:r>
              <a:rPr lang="en-US" dirty="0" smtClean="0">
                <a:hlinkClick r:id="rId8"/>
              </a:rPr>
              <a:t>cmares@gbdioc.org</a:t>
            </a:r>
            <a:r>
              <a:rPr lang="en-US" dirty="0" smtClean="0"/>
              <a:t>		920-272-8239</a:t>
            </a:r>
            <a:endParaRPr lang="en-US" dirty="0"/>
          </a:p>
        </p:txBody>
      </p:sp>
    </p:spTree>
    <p:extLst>
      <p:ext uri="{BB962C8B-B14F-4D97-AF65-F5344CB8AC3E}">
        <p14:creationId xmlns:p14="http://schemas.microsoft.com/office/powerpoint/2010/main" val="2240559506"/>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endParaRPr lang="en-US" sz="1000" dirty="0" smtClean="0">
              <a:solidFill>
                <a:srgbClr val="FFFF00"/>
              </a:solidFill>
            </a:endParaRPr>
          </a:p>
          <a:p>
            <a:pPr marL="36576" algn="l"/>
            <a:r>
              <a:rPr lang="en-US" sz="1600" b="1" dirty="0" smtClean="0"/>
              <a:t>What is the Purpose of the Program?</a:t>
            </a:r>
          </a:p>
          <a:p>
            <a:pPr marL="208026" indent="-171450" algn="l">
              <a:buFont typeface="Arial" panose="020B0604020202020204" pitchFamily="34" charset="0"/>
              <a:buChar char="•"/>
            </a:pPr>
            <a:r>
              <a:rPr lang="en-US" sz="1200" dirty="0" smtClean="0"/>
              <a:t>Helps small business and Not for Profit organizations to maintain employment rather than laying off employees due to the virus</a:t>
            </a:r>
          </a:p>
          <a:p>
            <a:pPr marL="36576" algn="l"/>
            <a:endParaRPr lang="en-US" sz="1200" dirty="0" smtClean="0"/>
          </a:p>
        </p:txBody>
      </p:sp>
    </p:spTree>
    <p:extLst>
      <p:ext uri="{BB962C8B-B14F-4D97-AF65-F5344CB8AC3E}">
        <p14:creationId xmlns:p14="http://schemas.microsoft.com/office/powerpoint/2010/main" val="17603612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endParaRPr lang="en-US" sz="1000" dirty="0" smtClean="0">
              <a:solidFill>
                <a:srgbClr val="FFFF00"/>
              </a:solidFill>
            </a:endParaRPr>
          </a:p>
          <a:p>
            <a:pPr marL="36576" algn="l"/>
            <a:r>
              <a:rPr lang="en-US" sz="1600" b="1" dirty="0" smtClean="0"/>
              <a:t>What is the Purpose of the Program?</a:t>
            </a:r>
          </a:p>
          <a:p>
            <a:pPr marL="208026" indent="-171450" algn="l">
              <a:buFont typeface="Arial" panose="020B0604020202020204" pitchFamily="34" charset="0"/>
              <a:buChar char="•"/>
            </a:pPr>
            <a:r>
              <a:rPr lang="en-US" sz="1200" dirty="0" smtClean="0"/>
              <a:t>Helps small business and Not for Profit organizations to maintain employment rather than laying off employees due to the virus</a:t>
            </a:r>
          </a:p>
          <a:p>
            <a:pPr marL="36576" algn="l"/>
            <a:endParaRPr lang="en-US" sz="1200" dirty="0" smtClean="0"/>
          </a:p>
          <a:p>
            <a:pPr marL="36576" algn="l"/>
            <a:r>
              <a:rPr lang="en-US" sz="1600" b="1" dirty="0" smtClean="0"/>
              <a:t>Why should we participate in this Program?</a:t>
            </a:r>
          </a:p>
          <a:p>
            <a:pPr marL="208026" indent="-171450" algn="l">
              <a:buFont typeface="Arial" panose="020B0604020202020204" pitchFamily="34" charset="0"/>
              <a:buChar char="•"/>
            </a:pPr>
            <a:r>
              <a:rPr lang="en-US" sz="1200" dirty="0" smtClean="0"/>
              <a:t>Allows our staff to remain fully engaged with our parishes and schools while we have a down turn in our revenue thus allowing us to continue operations, family/parishioner engagement and community impact. </a:t>
            </a:r>
          </a:p>
        </p:txBody>
      </p:sp>
    </p:spTree>
    <p:extLst>
      <p:ext uri="{BB962C8B-B14F-4D97-AF65-F5344CB8AC3E}">
        <p14:creationId xmlns:p14="http://schemas.microsoft.com/office/powerpoint/2010/main" val="282435415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endParaRPr lang="en-US" sz="1000" dirty="0" smtClean="0">
              <a:solidFill>
                <a:srgbClr val="FFFF00"/>
              </a:solidFill>
            </a:endParaRPr>
          </a:p>
          <a:p>
            <a:pPr marL="36576" algn="l"/>
            <a:r>
              <a:rPr lang="en-US" sz="1600" b="1" dirty="0" smtClean="0"/>
              <a:t>What is the Purpose of the Program?</a:t>
            </a:r>
          </a:p>
          <a:p>
            <a:pPr marL="208026" indent="-171450" algn="l">
              <a:buFont typeface="Arial" panose="020B0604020202020204" pitchFamily="34" charset="0"/>
              <a:buChar char="•"/>
            </a:pPr>
            <a:r>
              <a:rPr lang="en-US" sz="1200" dirty="0" smtClean="0"/>
              <a:t>Helps small business and Not for Profit organizations to maintain employment rather than laying off employees due to the virus</a:t>
            </a:r>
          </a:p>
          <a:p>
            <a:pPr marL="36576" algn="l"/>
            <a:endParaRPr lang="en-US" sz="1200" dirty="0" smtClean="0"/>
          </a:p>
          <a:p>
            <a:pPr marL="36576" algn="l"/>
            <a:r>
              <a:rPr lang="en-US" sz="1600" b="1" dirty="0" smtClean="0"/>
              <a:t>Why should we participate in this Program?</a:t>
            </a:r>
          </a:p>
          <a:p>
            <a:pPr marL="208026" indent="-171450" algn="l">
              <a:buFont typeface="Arial" panose="020B0604020202020204" pitchFamily="34" charset="0"/>
              <a:buChar char="•"/>
            </a:pPr>
            <a:r>
              <a:rPr lang="en-US" sz="1200" dirty="0" smtClean="0"/>
              <a:t>Allows our staff to remain fully engaged with our parishes and schools while we have a down turn in our revenue thus allowing us to continue operations, family/parishioner engagement and community impact. </a:t>
            </a:r>
          </a:p>
          <a:p>
            <a:pPr marL="208026" indent="-171450" algn="l">
              <a:buFont typeface="Arial" panose="020B0604020202020204" pitchFamily="34" charset="0"/>
              <a:buChar char="•"/>
            </a:pPr>
            <a:r>
              <a:rPr lang="en-US" sz="1200" dirty="0" smtClean="0"/>
              <a:t>Funds up to 8 weeks of gross wages, employer paid retirement, and employer paid health care contributions. This includes</a:t>
            </a:r>
            <a:r>
              <a:rPr lang="en-US" sz="1200" dirty="0"/>
              <a:t> </a:t>
            </a:r>
            <a:r>
              <a:rPr lang="en-US" sz="1200" dirty="0" smtClean="0"/>
              <a:t>1099 employees and clergy.  </a:t>
            </a:r>
          </a:p>
        </p:txBody>
      </p:sp>
    </p:spTree>
    <p:extLst>
      <p:ext uri="{BB962C8B-B14F-4D97-AF65-F5344CB8AC3E}">
        <p14:creationId xmlns:p14="http://schemas.microsoft.com/office/powerpoint/2010/main" val="48226652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endParaRPr lang="en-US" sz="1000" dirty="0" smtClean="0">
              <a:solidFill>
                <a:srgbClr val="FFFF00"/>
              </a:solidFill>
            </a:endParaRPr>
          </a:p>
          <a:p>
            <a:pPr marL="36576" algn="l"/>
            <a:r>
              <a:rPr lang="en-US" sz="1600" b="1" dirty="0" smtClean="0"/>
              <a:t>What is the Purpose of the Program?</a:t>
            </a:r>
          </a:p>
          <a:p>
            <a:pPr marL="208026" indent="-171450" algn="l">
              <a:buFont typeface="Arial" panose="020B0604020202020204" pitchFamily="34" charset="0"/>
              <a:buChar char="•"/>
            </a:pPr>
            <a:r>
              <a:rPr lang="en-US" sz="1200" dirty="0" smtClean="0"/>
              <a:t>Helps small business and Not for Profit organizations to maintain employment rather than laying off employees due to the virus</a:t>
            </a:r>
          </a:p>
          <a:p>
            <a:pPr marL="36576" algn="l"/>
            <a:endParaRPr lang="en-US" sz="1200" dirty="0" smtClean="0"/>
          </a:p>
          <a:p>
            <a:pPr marL="36576" algn="l"/>
            <a:r>
              <a:rPr lang="en-US" sz="1600" b="1" dirty="0" smtClean="0"/>
              <a:t>Why should we participate in this Program?</a:t>
            </a:r>
          </a:p>
          <a:p>
            <a:pPr marL="208026" indent="-171450" algn="l">
              <a:buFont typeface="Arial" panose="020B0604020202020204" pitchFamily="34" charset="0"/>
              <a:buChar char="•"/>
            </a:pPr>
            <a:r>
              <a:rPr lang="en-US" sz="1200" dirty="0" smtClean="0"/>
              <a:t>Allows our staff to remain fully engaged with our parishes and schools while we have a down turn in our revenue thus allowing us to continue operations, family/parishioner engagement and community impact. </a:t>
            </a:r>
          </a:p>
          <a:p>
            <a:pPr marL="208026" indent="-171450" algn="l">
              <a:buFont typeface="Arial" panose="020B0604020202020204" pitchFamily="34" charset="0"/>
              <a:buChar char="•"/>
            </a:pPr>
            <a:r>
              <a:rPr lang="en-US" sz="1200" dirty="0" smtClean="0"/>
              <a:t>Funds up to 8 weeks of gross wages, employer paid retirement, and employer paid health care contributions. This includes</a:t>
            </a:r>
            <a:r>
              <a:rPr lang="en-US" sz="1200" dirty="0"/>
              <a:t> </a:t>
            </a:r>
            <a:r>
              <a:rPr lang="en-US" sz="1200" dirty="0" smtClean="0"/>
              <a:t>1099 employees and clergy.  </a:t>
            </a:r>
          </a:p>
          <a:p>
            <a:pPr marL="208026" indent="-171450" algn="l">
              <a:buFont typeface="Arial" panose="020B0604020202020204" pitchFamily="34" charset="0"/>
              <a:buChar char="•"/>
            </a:pPr>
            <a:r>
              <a:rPr lang="en-US" sz="1200" dirty="0" smtClean="0"/>
              <a:t>Initially money is given as a loan to the participating employer (Parish and School) that will be converted into a grant under the following circumstances:</a:t>
            </a:r>
          </a:p>
          <a:p>
            <a:pPr marL="665226" lvl="1" indent="-171450" algn="l">
              <a:buFont typeface="Arial" panose="020B0604020202020204" pitchFamily="34" charset="0"/>
              <a:buChar char="•"/>
            </a:pPr>
            <a:r>
              <a:rPr lang="en-US" sz="1100" dirty="0" smtClean="0"/>
              <a:t>That the FTE (Full Time Equivalent) staff count remains the same over the average from the prior year.  </a:t>
            </a:r>
          </a:p>
          <a:p>
            <a:pPr marL="1122426" lvl="2" indent="-171450" algn="l">
              <a:buFont typeface="Wingdings" panose="05000000000000000000" pitchFamily="2" charset="2"/>
              <a:buChar char="v"/>
            </a:pPr>
            <a:r>
              <a:rPr lang="en-US" sz="1000" b="1" dirty="0" smtClean="0"/>
              <a:t>For Example</a:t>
            </a:r>
            <a:r>
              <a:rPr lang="en-US" sz="1000" dirty="0" smtClean="0"/>
              <a:t>: If  FTE is lower by 10%, 90% of the loan would be turned into a grant with the remaining portion as a long term note over 10 years.</a:t>
            </a:r>
          </a:p>
          <a:p>
            <a:pPr marL="665226" lvl="1" indent="-171450" algn="l">
              <a:buFont typeface="Arial" panose="020B0604020202020204" pitchFamily="34" charset="0"/>
              <a:buChar char="•"/>
            </a:pPr>
            <a:r>
              <a:rPr lang="en-US" sz="1100" dirty="0" smtClean="0"/>
              <a:t>The money is used for payroll, benefits, utilities or rent.</a:t>
            </a:r>
          </a:p>
        </p:txBody>
      </p:sp>
    </p:spTree>
    <p:extLst>
      <p:ext uri="{BB962C8B-B14F-4D97-AF65-F5344CB8AC3E}">
        <p14:creationId xmlns:p14="http://schemas.microsoft.com/office/powerpoint/2010/main" val="96323689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spcBef>
                <a:spcPts val="0"/>
              </a:spcBef>
            </a:pPr>
            <a:r>
              <a:rPr lang="en-US" sz="2000" dirty="0"/>
              <a:t>How to Apply For Aid Under SBA Paycheck Protection Program</a:t>
            </a:r>
          </a:p>
          <a:p>
            <a:pPr marL="36576" algn="l"/>
            <a:endParaRPr lang="en-US" sz="800" dirty="0" smtClean="0"/>
          </a:p>
          <a:p>
            <a:pPr marL="36576" algn="l">
              <a:spcBef>
                <a:spcPts val="0"/>
              </a:spcBef>
            </a:pPr>
            <a:endParaRPr lang="en-US" sz="1600" b="1" dirty="0" smtClean="0"/>
          </a:p>
          <a:p>
            <a:pPr marL="36576" algn="l">
              <a:spcBef>
                <a:spcPts val="0"/>
              </a:spcBef>
            </a:pPr>
            <a:r>
              <a:rPr lang="en-US" sz="1600" b="1" dirty="0" smtClean="0"/>
              <a:t>What we need to do to Participate</a:t>
            </a:r>
            <a:endParaRPr lang="en-US" sz="1600" b="1" strike="sngStrike" dirty="0" smtClean="0"/>
          </a:p>
          <a:p>
            <a:pPr marL="208026" indent="-171450" algn="l">
              <a:buFont typeface="Arial" panose="020B0604020202020204" pitchFamily="34" charset="0"/>
              <a:buChar char="•"/>
            </a:pPr>
            <a:r>
              <a:rPr lang="en-US" sz="1200" dirty="0" smtClean="0"/>
              <a:t>Notification to your local Bank that you attend to participate in the CARES Act </a:t>
            </a:r>
            <a:r>
              <a:rPr lang="en-US" sz="1200" u="sng" dirty="0" smtClean="0"/>
              <a:t>no later than Friday April 3</a:t>
            </a:r>
            <a:r>
              <a:rPr lang="en-US" sz="1200" u="sng" baseline="30000" dirty="0" smtClean="0"/>
              <a:t>rd</a:t>
            </a:r>
            <a:r>
              <a:rPr lang="en-US" sz="1200" u="sng" dirty="0" smtClean="0"/>
              <a:t>, by noon</a:t>
            </a:r>
          </a:p>
          <a:p>
            <a:pPr marL="665226" lvl="1" indent="-171450" algn="l">
              <a:buFont typeface="Arial" panose="020B0604020202020204" pitchFamily="34" charset="0"/>
              <a:buChar char="•"/>
            </a:pPr>
            <a:r>
              <a:rPr lang="en-US" sz="1050" dirty="0" smtClean="0"/>
              <a:t>See attached word documents to talk with the bank and get confirmation on your intent to Participate in the program</a:t>
            </a:r>
          </a:p>
          <a:p>
            <a:pPr marL="665226" lvl="1" indent="-171450" algn="l">
              <a:buFont typeface="Arial" panose="020B0604020202020204" pitchFamily="34" charset="0"/>
              <a:buChar char="•"/>
            </a:pPr>
            <a:r>
              <a:rPr lang="en-US" sz="1050" dirty="0" smtClean="0"/>
              <a:t>If your financial institution is </a:t>
            </a:r>
            <a:r>
              <a:rPr lang="en-US" sz="1050" u="sng" dirty="0" smtClean="0"/>
              <a:t>NOT participating</a:t>
            </a:r>
            <a:r>
              <a:rPr lang="en-US" sz="1050" dirty="0" smtClean="0"/>
              <a:t> in the CARES Act program </a:t>
            </a:r>
            <a:r>
              <a:rPr lang="en-US" sz="1050" b="1" u="sng" dirty="0" smtClean="0"/>
              <a:t>contact us immediately at (920) 272-8272, Alyce Sauer</a:t>
            </a:r>
            <a:r>
              <a:rPr lang="en-US" sz="1050" u="sng" dirty="0" smtClean="0"/>
              <a:t>,</a:t>
            </a:r>
            <a:r>
              <a:rPr lang="en-US" sz="1050" dirty="0" smtClean="0"/>
              <a:t> and we will find another bank for you to work with.</a:t>
            </a:r>
          </a:p>
          <a:p>
            <a:pPr marL="36576" algn="l"/>
            <a:endParaRPr lang="en-US" sz="1100" dirty="0" smtClean="0"/>
          </a:p>
        </p:txBody>
      </p:sp>
    </p:spTree>
    <p:extLst>
      <p:ext uri="{BB962C8B-B14F-4D97-AF65-F5344CB8AC3E}">
        <p14:creationId xmlns:p14="http://schemas.microsoft.com/office/powerpoint/2010/main" val="225159315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spcBef>
                <a:spcPts val="0"/>
              </a:spcBef>
            </a:pPr>
            <a:r>
              <a:rPr lang="en-US" sz="2000" dirty="0"/>
              <a:t>How to Apply For Aid Under SBA Paycheck Protection Program</a:t>
            </a:r>
          </a:p>
          <a:p>
            <a:pPr marL="36576" algn="l"/>
            <a:endParaRPr lang="en-US" sz="800" dirty="0" smtClean="0"/>
          </a:p>
          <a:p>
            <a:pPr marL="36576" algn="l">
              <a:spcBef>
                <a:spcPts val="0"/>
              </a:spcBef>
            </a:pPr>
            <a:endParaRPr lang="en-US" sz="1050" dirty="0" smtClean="0"/>
          </a:p>
          <a:p>
            <a:pPr marL="36576" algn="l">
              <a:spcBef>
                <a:spcPts val="600"/>
              </a:spcBef>
            </a:pPr>
            <a:r>
              <a:rPr lang="en-US" sz="1600" b="1" dirty="0" smtClean="0"/>
              <a:t>What is the Timing?</a:t>
            </a:r>
          </a:p>
          <a:p>
            <a:pPr marL="208026" indent="-171450" algn="l">
              <a:spcBef>
                <a:spcPts val="600"/>
              </a:spcBef>
              <a:buFont typeface="Arial" panose="020B0604020202020204" pitchFamily="34" charset="0"/>
              <a:buChar char="•"/>
            </a:pPr>
            <a:r>
              <a:rPr lang="en-US" sz="1200" u="sng" dirty="0" smtClean="0"/>
              <a:t>By Friday at noon:</a:t>
            </a:r>
            <a:endParaRPr lang="en-US" sz="1200" strike="sngStrike" dirty="0" smtClean="0"/>
          </a:p>
          <a:p>
            <a:pPr marL="665226" lvl="1" indent="-171450" algn="l">
              <a:spcBef>
                <a:spcPts val="300"/>
              </a:spcBef>
              <a:buFont typeface="Arial" panose="020B0604020202020204" pitchFamily="34" charset="0"/>
              <a:buChar char="•"/>
            </a:pPr>
            <a:r>
              <a:rPr lang="en-US" sz="1050" dirty="0"/>
              <a:t>C</a:t>
            </a:r>
            <a:r>
              <a:rPr lang="en-US" sz="1050" dirty="0" smtClean="0"/>
              <a:t>onfirm contact with your local bank so you are in the Que for processing your application </a:t>
            </a:r>
          </a:p>
          <a:p>
            <a:pPr marL="665226" lvl="1" indent="-171450" algn="l">
              <a:spcBef>
                <a:spcPts val="300"/>
              </a:spcBef>
              <a:buFont typeface="Arial" panose="020B0604020202020204" pitchFamily="34" charset="0"/>
              <a:buChar char="•"/>
            </a:pPr>
            <a:r>
              <a:rPr lang="en-US" sz="1050" dirty="0" smtClean="0"/>
              <a:t>Provide the diocese a copy of that communication (email: asauer@gbdioc.org); </a:t>
            </a:r>
            <a:r>
              <a:rPr lang="en-US" sz="1050" dirty="0" smtClean="0">
                <a:solidFill>
                  <a:srgbClr val="FF0000"/>
                </a:solidFill>
              </a:rPr>
              <a:t/>
            </a:r>
            <a:br>
              <a:rPr lang="en-US" sz="1050" dirty="0" smtClean="0">
                <a:solidFill>
                  <a:srgbClr val="FF0000"/>
                </a:solidFill>
              </a:rPr>
            </a:br>
            <a:r>
              <a:rPr lang="en-US" sz="1050" dirty="0" smtClean="0"/>
              <a:t>include Bank name and contact information (Email and Phone Number)</a:t>
            </a:r>
          </a:p>
          <a:p>
            <a:pPr marL="208026" indent="-171450" algn="l">
              <a:buFont typeface="Arial" panose="020B0604020202020204" pitchFamily="34" charset="0"/>
              <a:buChar char="•"/>
            </a:pPr>
            <a:r>
              <a:rPr lang="en-US" sz="1050" u="sng" dirty="0" smtClean="0"/>
              <a:t>By 3pm Tuesday</a:t>
            </a:r>
          </a:p>
          <a:p>
            <a:pPr marL="665226" lvl="1" indent="-171450" algn="l">
              <a:buFont typeface="Arial" panose="020B0604020202020204" pitchFamily="34" charset="0"/>
              <a:buChar char="•"/>
            </a:pPr>
            <a:r>
              <a:rPr lang="en-US" sz="1050" dirty="0" smtClean="0"/>
              <a:t>Return the additional information requested to the Diocese (Next Slide)</a:t>
            </a:r>
          </a:p>
          <a:p>
            <a:pPr marL="208026" indent="-171450" algn="l">
              <a:buFont typeface="Arial" panose="020B0604020202020204" pitchFamily="34" charset="0"/>
              <a:buChar char="•"/>
            </a:pPr>
            <a:r>
              <a:rPr lang="en-US" sz="1200" u="sng" dirty="0" smtClean="0"/>
              <a:t>Tuesday April 7</a:t>
            </a:r>
            <a:r>
              <a:rPr lang="en-US" sz="1200" dirty="0" smtClean="0"/>
              <a:t>:</a:t>
            </a:r>
          </a:p>
          <a:p>
            <a:pPr marL="665226" lvl="1" indent="-171450" algn="l">
              <a:buFont typeface="Arial" panose="020B0604020202020204" pitchFamily="34" charset="0"/>
              <a:buChar char="•"/>
            </a:pPr>
            <a:r>
              <a:rPr lang="en-US" sz="1050" dirty="0"/>
              <a:t>W</a:t>
            </a:r>
            <a:r>
              <a:rPr lang="en-US" sz="1050" dirty="0" smtClean="0"/>
              <a:t>e will walk through step by step the application, who needs to sign it and how to get the information to your bank.  In addition we will also go over the rules and follow-up information you will need to provide to the Bank to determine moving from a loan to a grant</a:t>
            </a:r>
          </a:p>
          <a:p>
            <a:pPr marL="208026" indent="-171450" algn="l">
              <a:buFont typeface="Arial" panose="020B0604020202020204" pitchFamily="34" charset="0"/>
              <a:buChar char="•"/>
            </a:pPr>
            <a:r>
              <a:rPr lang="en-US" sz="1100" dirty="0" smtClean="0"/>
              <a:t>When will I get the funds?  The timing will depend on getting the information to the Bank and the Diocese, </a:t>
            </a:r>
            <a:r>
              <a:rPr lang="en-US" sz="1100" dirty="0"/>
              <a:t>once this is complete, </a:t>
            </a:r>
            <a:r>
              <a:rPr lang="en-US" sz="1100" dirty="0" smtClean="0"/>
              <a:t/>
            </a:r>
            <a:br>
              <a:rPr lang="en-US" sz="1100" dirty="0" smtClean="0"/>
            </a:br>
            <a:r>
              <a:rPr lang="en-US" sz="1100" dirty="0" smtClean="0"/>
              <a:t>assuming </a:t>
            </a:r>
            <a:r>
              <a:rPr lang="en-US" sz="1100" dirty="0"/>
              <a:t>you qualify, expectations are 7 to 10 business days</a:t>
            </a:r>
            <a:r>
              <a:rPr lang="en-US" sz="1100" dirty="0" smtClean="0"/>
              <a:t>.</a:t>
            </a:r>
          </a:p>
          <a:p>
            <a:pPr marL="208026" indent="-171450" algn="l">
              <a:buFont typeface="Arial" panose="020B0604020202020204" pitchFamily="34" charset="0"/>
              <a:buChar char="•"/>
            </a:pPr>
            <a:endParaRPr lang="en-US" sz="1100" dirty="0" smtClean="0"/>
          </a:p>
        </p:txBody>
      </p:sp>
    </p:spTree>
    <p:extLst>
      <p:ext uri="{BB962C8B-B14F-4D97-AF65-F5344CB8AC3E}">
        <p14:creationId xmlns:p14="http://schemas.microsoft.com/office/powerpoint/2010/main" val="3813933036"/>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000" dirty="0" smtClean="0"/>
          </a:p>
          <a:p>
            <a:pPr marL="36576" algn="l"/>
            <a:r>
              <a:rPr lang="en-US" sz="2100" b="1" dirty="0" smtClean="0"/>
              <a:t>Information Request</a:t>
            </a:r>
          </a:p>
          <a:p>
            <a:pPr marL="379476" indent="-342900" algn="l">
              <a:buFont typeface="Arial" panose="020B0604020202020204" pitchFamily="34" charset="0"/>
              <a:buChar char="•"/>
            </a:pPr>
            <a:r>
              <a:rPr lang="en-US" sz="1050" dirty="0" smtClean="0"/>
              <a:t>Name </a:t>
            </a:r>
            <a:r>
              <a:rPr lang="en-US" sz="1050" dirty="0"/>
              <a:t>of financial Institution you have reserved slot </a:t>
            </a:r>
            <a:r>
              <a:rPr lang="en-US" sz="1050" dirty="0" smtClean="0"/>
              <a:t>with.</a:t>
            </a:r>
          </a:p>
          <a:p>
            <a:pPr marL="379476" indent="-342900" algn="l">
              <a:buFont typeface="Arial" panose="020B0604020202020204" pitchFamily="34" charset="0"/>
              <a:buChar char="•"/>
            </a:pPr>
            <a:r>
              <a:rPr lang="en-US" sz="1050" dirty="0" smtClean="0"/>
              <a:t>Contact </a:t>
            </a:r>
            <a:r>
              <a:rPr lang="en-US" sz="1050" dirty="0"/>
              <a:t>information of Banker you are working with including email and phone </a:t>
            </a:r>
            <a:r>
              <a:rPr lang="en-US" sz="1050" dirty="0" smtClean="0"/>
              <a:t>number.</a:t>
            </a:r>
          </a:p>
          <a:p>
            <a:pPr marL="379476" indent="-342900" algn="l">
              <a:buFont typeface="Arial" panose="020B0604020202020204" pitchFamily="34" charset="0"/>
              <a:buChar char="•"/>
            </a:pPr>
            <a:r>
              <a:rPr lang="en-US" sz="1050" dirty="0" smtClean="0"/>
              <a:t>Parish </a:t>
            </a:r>
            <a:r>
              <a:rPr lang="en-US" sz="1050" dirty="0"/>
              <a:t>contact on who take the lead in securing this money.  Also we will need Parish trustee(s) and Finance Council chair contact information.</a:t>
            </a:r>
          </a:p>
          <a:p>
            <a:pPr lvl="0" algn="l"/>
            <a:endParaRPr lang="en-US" sz="1400" dirty="0" smtClean="0"/>
          </a:p>
        </p:txBody>
      </p:sp>
    </p:spTree>
    <p:extLst>
      <p:ext uri="{BB962C8B-B14F-4D97-AF65-F5344CB8AC3E}">
        <p14:creationId xmlns:p14="http://schemas.microsoft.com/office/powerpoint/2010/main" val="411215799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BF83696-20CB-3748-AB2B-72FEC8268D12}"/>
              </a:ext>
            </a:extLst>
          </p:cNvPr>
          <p:cNvSpPr/>
          <p:nvPr/>
        </p:nvSpPr>
        <p:spPr>
          <a:xfrm>
            <a:off x="0" y="210159"/>
            <a:ext cx="12192000" cy="6820035"/>
          </a:xfrm>
          <a:prstGeom prst="rect">
            <a:avLst/>
          </a:prstGeom>
          <a:solidFill>
            <a:srgbClr val="78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489D52EA-7F62-094D-84B3-99198DCB3FB1}"/>
              </a:ext>
            </a:extLst>
          </p:cNvPr>
          <p:cNvSpPr/>
          <p:nvPr/>
        </p:nvSpPr>
        <p:spPr>
          <a:xfrm>
            <a:off x="0" y="0"/>
            <a:ext cx="12192000" cy="164123"/>
          </a:xfrm>
          <a:prstGeom prst="rect">
            <a:avLst/>
          </a:prstGeom>
          <a:solidFill>
            <a:srgbClr val="DDD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0D0C879-1468-3A4A-A1C5-AF6171F23375}"/>
              </a:ext>
            </a:extLst>
          </p:cNvPr>
          <p:cNvSpPr/>
          <p:nvPr/>
        </p:nvSpPr>
        <p:spPr>
          <a:xfrm>
            <a:off x="0" y="164122"/>
            <a:ext cx="12192000" cy="92075"/>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96AA51F-F19E-1D4E-A703-B82CD304C5FE}"/>
              </a:ext>
            </a:extLst>
          </p:cNvPr>
          <p:cNvSpPr/>
          <p:nvPr/>
        </p:nvSpPr>
        <p:spPr>
          <a:xfrm>
            <a:off x="0" y="5424854"/>
            <a:ext cx="12192000" cy="1212691"/>
          </a:xfrm>
          <a:prstGeom prst="rect">
            <a:avLst/>
          </a:prstGeom>
          <a:solidFill>
            <a:srgbClr val="F6C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FA60467B-72C5-6843-A05D-D435065A1D09}"/>
              </a:ext>
            </a:extLst>
          </p:cNvPr>
          <p:cNvSpPr txBox="1"/>
          <p:nvPr/>
        </p:nvSpPr>
        <p:spPr>
          <a:xfrm>
            <a:off x="1430215" y="1979209"/>
            <a:ext cx="7041662" cy="800219"/>
          </a:xfrm>
          <a:prstGeom prst="rect">
            <a:avLst/>
          </a:prstGeom>
          <a:noFill/>
        </p:spPr>
        <p:txBody>
          <a:bodyPr wrap="square" rtlCol="0">
            <a:spAutoFit/>
          </a:bodyPr>
          <a:lstStyle/>
          <a:p>
            <a:endParaRPr lang="en-US" sz="4600" dirty="0">
              <a:solidFill>
                <a:schemeClr val="bg1"/>
              </a:solidFill>
              <a:latin typeface="Arial" panose="020B0604020202020204" pitchFamily="34" charset="0"/>
              <a:cs typeface="Arial" panose="020B0604020202020204" pitchFamily="34" charset="0"/>
            </a:endParaRPr>
          </a:p>
        </p:txBody>
      </p:sp>
      <p:pic>
        <p:nvPicPr>
          <p:cNvPr id="12" name="Picture 11" descr="A close up of a sign&#10;&#10;Description automatically generated">
            <a:extLst>
              <a:ext uri="{FF2B5EF4-FFF2-40B4-BE49-F238E27FC236}">
                <a16:creationId xmlns:a16="http://schemas.microsoft.com/office/drawing/2014/main" xmlns="" id="{C5CB542D-A3F5-ED4C-A500-CA44100E1F6F}"/>
              </a:ext>
            </a:extLst>
          </p:cNvPr>
          <p:cNvPicPr>
            <a:picLocks noChangeAspect="1"/>
          </p:cNvPicPr>
          <p:nvPr/>
        </p:nvPicPr>
        <p:blipFill>
          <a:blip r:embed="rId2"/>
          <a:stretch>
            <a:fillRect/>
          </a:stretch>
        </p:blipFill>
        <p:spPr>
          <a:xfrm>
            <a:off x="532526" y="5456673"/>
            <a:ext cx="1587294" cy="1149051"/>
          </a:xfrm>
          <a:prstGeom prst="rect">
            <a:avLst/>
          </a:prstGeom>
        </p:spPr>
      </p:pic>
      <p:sp>
        <p:nvSpPr>
          <p:cNvPr id="17" name="Rectangle 16">
            <a:extLst>
              <a:ext uri="{FF2B5EF4-FFF2-40B4-BE49-F238E27FC236}">
                <a16:creationId xmlns:a16="http://schemas.microsoft.com/office/drawing/2014/main" xmlns="" id="{F5D2F800-25AB-7A41-B773-0934F077748C}"/>
              </a:ext>
            </a:extLst>
          </p:cNvPr>
          <p:cNvSpPr/>
          <p:nvPr/>
        </p:nvSpPr>
        <p:spPr>
          <a:xfrm>
            <a:off x="0" y="6637545"/>
            <a:ext cx="12192000" cy="367835"/>
          </a:xfrm>
          <a:prstGeom prst="rect">
            <a:avLst/>
          </a:prstGeom>
          <a:solidFill>
            <a:srgbClr val="448E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1BA8CE2-8436-5543-99C2-B20F40957B06}"/>
              </a:ext>
            </a:extLst>
          </p:cNvPr>
          <p:cNvSpPr/>
          <p:nvPr/>
        </p:nvSpPr>
        <p:spPr>
          <a:xfrm>
            <a:off x="0" y="5135879"/>
            <a:ext cx="12192000" cy="45719"/>
          </a:xfrm>
          <a:prstGeom prst="rect">
            <a:avLst/>
          </a:prstGeom>
          <a:solidFill>
            <a:srgbClr val="B5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p:cNvSpPr txBox="1">
            <a:spLocks/>
          </p:cNvSpPr>
          <p:nvPr/>
        </p:nvSpPr>
        <p:spPr>
          <a:xfrm>
            <a:off x="2206869" y="367074"/>
            <a:ext cx="9750669" cy="6221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76"/>
            <a:r>
              <a:rPr lang="en-US" sz="4000" dirty="0" smtClean="0"/>
              <a:t>Communication Process</a:t>
            </a:r>
          </a:p>
          <a:p>
            <a:pPr marL="36576"/>
            <a:r>
              <a:rPr lang="en-US" sz="2000" dirty="0"/>
              <a:t>How to Apply For Aid Under SBA Paycheck Protection Program</a:t>
            </a:r>
          </a:p>
          <a:p>
            <a:pPr marL="36576" algn="l"/>
            <a:endParaRPr lang="en-US" sz="1000" dirty="0" smtClean="0"/>
          </a:p>
          <a:p>
            <a:pPr marL="36576" algn="l"/>
            <a:r>
              <a:rPr lang="en-US" sz="2100" b="1" dirty="0" smtClean="0"/>
              <a:t>Information Request</a:t>
            </a:r>
          </a:p>
          <a:p>
            <a:pPr marL="379476" indent="-342900" algn="l">
              <a:buFont typeface="Arial" panose="020B0604020202020204" pitchFamily="34" charset="0"/>
              <a:buChar char="•"/>
            </a:pPr>
            <a:r>
              <a:rPr lang="en-US" sz="1050" dirty="0" smtClean="0"/>
              <a:t>Name </a:t>
            </a:r>
            <a:r>
              <a:rPr lang="en-US" sz="1050" dirty="0"/>
              <a:t>of financial Institution you have reserved slot </a:t>
            </a:r>
            <a:r>
              <a:rPr lang="en-US" sz="1050" dirty="0" smtClean="0"/>
              <a:t>with.</a:t>
            </a:r>
          </a:p>
          <a:p>
            <a:pPr marL="379476" indent="-342900" algn="l">
              <a:buFont typeface="Arial" panose="020B0604020202020204" pitchFamily="34" charset="0"/>
              <a:buChar char="•"/>
            </a:pPr>
            <a:r>
              <a:rPr lang="en-US" sz="1050" dirty="0" smtClean="0"/>
              <a:t>Contact </a:t>
            </a:r>
            <a:r>
              <a:rPr lang="en-US" sz="1050" dirty="0"/>
              <a:t>information of Banker you are working with including email and phone </a:t>
            </a:r>
            <a:r>
              <a:rPr lang="en-US" sz="1050" dirty="0" smtClean="0"/>
              <a:t>number.</a:t>
            </a:r>
          </a:p>
          <a:p>
            <a:pPr marL="379476" indent="-342900" algn="l">
              <a:buFont typeface="Arial" panose="020B0604020202020204" pitchFamily="34" charset="0"/>
              <a:buChar char="•"/>
            </a:pPr>
            <a:r>
              <a:rPr lang="en-US" sz="1050" dirty="0" smtClean="0"/>
              <a:t>Parish </a:t>
            </a:r>
            <a:r>
              <a:rPr lang="en-US" sz="1050" dirty="0"/>
              <a:t>contact on who take the lead in securing this money.  Also we will need Parish trustee(s) and Finance Council chair contact information.</a:t>
            </a:r>
          </a:p>
          <a:p>
            <a:pPr lvl="0" algn="l"/>
            <a:endParaRPr lang="en-US" sz="1400" dirty="0" smtClean="0"/>
          </a:p>
          <a:p>
            <a:pPr lvl="0" algn="l"/>
            <a:r>
              <a:rPr lang="en-US" sz="2100" b="1" dirty="0" smtClean="0"/>
              <a:t>Additional Information</a:t>
            </a:r>
          </a:p>
          <a:p>
            <a:pPr marL="342900" lvl="0" indent="-342900" algn="l">
              <a:buFont typeface="Arial" panose="020B0604020202020204" pitchFamily="34" charset="0"/>
              <a:buChar char="•"/>
            </a:pPr>
            <a:r>
              <a:rPr lang="en-US" sz="1050" dirty="0" smtClean="0"/>
              <a:t>Offertory percent reduction from average over past three weeks</a:t>
            </a:r>
          </a:p>
          <a:p>
            <a:pPr marL="342900" lvl="0" indent="-342900" algn="l">
              <a:buFont typeface="Arial" panose="020B0604020202020204" pitchFamily="34" charset="0"/>
              <a:buChar char="•"/>
            </a:pPr>
            <a:r>
              <a:rPr lang="en-US" sz="1050" dirty="0" smtClean="0"/>
              <a:t>Current unrestricted cash and investment balances</a:t>
            </a:r>
          </a:p>
          <a:p>
            <a:pPr marL="342900" lvl="0" indent="-342900" algn="l">
              <a:buFont typeface="Arial" panose="020B0604020202020204" pitchFamily="34" charset="0"/>
              <a:buChar char="•"/>
            </a:pPr>
            <a:r>
              <a:rPr lang="en-US" sz="1050" dirty="0" smtClean="0"/>
              <a:t>If you have a current letter of credit and what availability you have on it. </a:t>
            </a:r>
          </a:p>
          <a:p>
            <a:pPr marL="342900" lvl="0" indent="-342900" algn="l">
              <a:buFont typeface="Arial" panose="020B0604020202020204" pitchFamily="34" charset="0"/>
              <a:buChar char="•"/>
            </a:pPr>
            <a:r>
              <a:rPr lang="en-US" sz="1050" dirty="0" smtClean="0"/>
              <a:t>If you have any other long term debt the remaining balance and monthly payment</a:t>
            </a:r>
          </a:p>
          <a:p>
            <a:pPr marL="342900" lvl="0" indent="-342900" algn="l">
              <a:buFont typeface="Arial" panose="020B0604020202020204" pitchFamily="34" charset="0"/>
              <a:buChar char="•"/>
            </a:pPr>
            <a:r>
              <a:rPr lang="en-US" sz="1050" dirty="0" smtClean="0"/>
              <a:t>If you are supporting a school, the annual subsidy you support it</a:t>
            </a:r>
            <a:endParaRPr lang="en-US" sz="1050" dirty="0" smtClean="0"/>
          </a:p>
        </p:txBody>
      </p:sp>
    </p:spTree>
    <p:extLst>
      <p:ext uri="{BB962C8B-B14F-4D97-AF65-F5344CB8AC3E}">
        <p14:creationId xmlns:p14="http://schemas.microsoft.com/office/powerpoint/2010/main" val="19897523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GB Diocese COLORS">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2892</TotalTime>
  <Words>1267</Words>
  <Application>Microsoft Office PowerPoint</Application>
  <PresentationFormat>Custom</PresentationFormat>
  <Paragraphs>132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Kane</dc:creator>
  <cp:lastModifiedBy>Dean Gerondale</cp:lastModifiedBy>
  <cp:revision>64</cp:revision>
  <cp:lastPrinted>2020-03-31T21:11:12Z</cp:lastPrinted>
  <dcterms:created xsi:type="dcterms:W3CDTF">2019-08-06T19:10:53Z</dcterms:created>
  <dcterms:modified xsi:type="dcterms:W3CDTF">2020-04-01T21:35:52Z</dcterms:modified>
</cp:coreProperties>
</file>